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31"/>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x="18288000" cy="10287000"/>
  <p:notesSz cx="6858000" cy="9144000"/>
  <p:embeddedFontLst>
    <p:embeddedFont>
      <p:font typeface="Playfair Display" charset="1" panose="00000500000000000000"/>
      <p:regular r:id="rId30"/>
    </p:embeddedFont>
    <p:embeddedFont>
      <p:font typeface="Public Sans Bold" charset="1" panose="00000000000000000000"/>
      <p:regular r:id="rId34"/>
    </p:embeddedFont>
    <p:embeddedFont>
      <p:font typeface="Playfair Display Bold" charset="1" panose="00000800000000000000"/>
      <p:regular r:id="rId37"/>
    </p:embeddedFont>
    <p:embeddedFont>
      <p:font typeface="Canva Sans" charset="1" panose="020B0503030501040103"/>
      <p:regular r:id="rId41"/>
    </p:embeddedFont>
    <p:embeddedFont>
      <p:font typeface="Public Sans" charset="1" panose="00000000000000000000"/>
      <p:regular r:id="rId49"/>
    </p:embeddedFont>
    <p:embeddedFont>
      <p:font typeface="Arimo" charset="1" panose="020B0604020202020204"/>
      <p:regular r:id="rId50"/>
    </p:embeddedFont>
    <p:embeddedFont>
      <p:font typeface="Inter" charset="1" panose="020B0502030000000004"/>
      <p:regular r:id="rId51"/>
    </p:embeddedFont>
    <p:embeddedFont>
      <p:font typeface="Inter Bold" charset="1" panose="020B0802030000000004"/>
      <p:regular r:id="rId5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fonts/font30.fntdata" Type="http://schemas.openxmlformats.org/officeDocument/2006/relationships/font"/><Relationship Id="rId31" Target="notesMasters/notesMaster1.xml" Type="http://schemas.openxmlformats.org/officeDocument/2006/relationships/notesMaster"/><Relationship Id="rId32" Target="theme/theme2.xml" Type="http://schemas.openxmlformats.org/officeDocument/2006/relationships/theme"/><Relationship Id="rId33" Target="notesSlides/notesSlide1.xml" Type="http://schemas.openxmlformats.org/officeDocument/2006/relationships/notesSlide"/><Relationship Id="rId34" Target="fonts/font34.fntdata" Type="http://schemas.openxmlformats.org/officeDocument/2006/relationships/font"/><Relationship Id="rId35" Target="notesSlides/notesSlide2.xml" Type="http://schemas.openxmlformats.org/officeDocument/2006/relationships/notesSlide"/><Relationship Id="rId36" Target="notesSlides/notesSlide3.xml" Type="http://schemas.openxmlformats.org/officeDocument/2006/relationships/notesSlide"/><Relationship Id="rId37" Target="fonts/font37.fntdata" Type="http://schemas.openxmlformats.org/officeDocument/2006/relationships/font"/><Relationship Id="rId38" Target="notesSlides/notesSlide4.xml" Type="http://schemas.openxmlformats.org/officeDocument/2006/relationships/notesSlide"/><Relationship Id="rId39" Target="notesSlides/notesSlide5.xml" Type="http://schemas.openxmlformats.org/officeDocument/2006/relationships/notesSlide"/><Relationship Id="rId4" Target="theme/theme1.xml" Type="http://schemas.openxmlformats.org/officeDocument/2006/relationships/theme"/><Relationship Id="rId40" Target="notesSlides/notesSlide6.xml" Type="http://schemas.openxmlformats.org/officeDocument/2006/relationships/notesSlide"/><Relationship Id="rId41" Target="fonts/font41.fntdata" Type="http://schemas.openxmlformats.org/officeDocument/2006/relationships/font"/><Relationship Id="rId42" Target="notesSlides/notesSlide7.xml" Type="http://schemas.openxmlformats.org/officeDocument/2006/relationships/notesSlide"/><Relationship Id="rId43" Target="notesSlides/notesSlide8.xml" Type="http://schemas.openxmlformats.org/officeDocument/2006/relationships/notesSlide"/><Relationship Id="rId44" Target="notesSlides/notesSlide9.xml" Type="http://schemas.openxmlformats.org/officeDocument/2006/relationships/notesSlide"/><Relationship Id="rId45" Target="notesSlides/notesSlide10.xml" Type="http://schemas.openxmlformats.org/officeDocument/2006/relationships/notesSlide"/><Relationship Id="rId46" Target="notesSlides/notesSlide11.xml" Type="http://schemas.openxmlformats.org/officeDocument/2006/relationships/notesSlide"/><Relationship Id="rId47" Target="notesSlides/notesSlide12.xml" Type="http://schemas.openxmlformats.org/officeDocument/2006/relationships/notesSlide"/><Relationship Id="rId48" Target="notesSlides/notesSlide13.xml" Type="http://schemas.openxmlformats.org/officeDocument/2006/relationships/notesSlide"/><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notesSlides/notesSlide14.xml" Type="http://schemas.openxmlformats.org/officeDocument/2006/relationships/notesSlide"/><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YPhRYEAA.mp4>
</file>

<file path=ppt/media/VAGYPnKo6io.mp4>
</file>

<file path=ppt/media/VAGYPprZAIA.mp4>
</file>

<file path=ppt/media/VAGYPrIzGU0.mp4>
</file>

<file path=ppt/media/VAGYPvMWAxc.mp4>
</file>

<file path=ppt/media/VAGYPvofS6g.mp4>
</file>

<file path=ppt/media/image1.png>
</file>

<file path=ppt/media/image10.png>
</file>

<file path=ppt/media/image11.jpeg>
</file>

<file path=ppt/media/image12.jpeg>
</file>

<file path=ppt/media/image13.jpeg>
</file>

<file path=ppt/media/image14.png>
</file>

<file path=ppt/media/image15.jpeg>
</file>

<file path=ppt/media/image16.png>
</file>

<file path=ppt/media/image17.png>
</file>

<file path=ppt/media/image18.svg>
</file>

<file path=ppt/media/image2.png>
</file>

<file path=ppt/media/image3.png>
</file>

<file path=ppt/media/image4.png>
</file>

<file path=ppt/media/image5.jpeg>
</file>

<file path=ppt/media/image6.png>
</file>

<file path=ppt/media/image7.png>
</file>

<file path=ppt/media/image8.jpeg>
</file>

<file path=ppt/media/image9.jpe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1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8.xml" Type="http://schemas.openxmlformats.org/officeDocument/2006/relationships/slide"/></Relationships>
</file>

<file path=ppt/notesSlides/_rels/notesSlide1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9.xml" Type="http://schemas.openxmlformats.org/officeDocument/2006/relationships/slide"/></Relationships>
</file>

<file path=ppt/notesSlides/_rels/notesSlide1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0.xml" Type="http://schemas.openxmlformats.org/officeDocument/2006/relationships/slide"/></Relationships>
</file>

<file path=ppt/notesSlides/_rels/notesSlide1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1.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After talked to several colleagues who has ADHD, they gave us some really useful insights of what our lloyds banking app currently lacking and what they think would be helpful. </a:t>
            </a:r>
          </a:p>
          <a:p>
            <a:r>
              <a:rPr lang="en-US"/>
              <a:t>One colleague said she can't find anywhere in our app to plan her budget, there is no way to difficiate what is planned purchases and unplanned purchases.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Remember the cooling down page? we want to make it better, so introducing personalised cooldown messages, in the future we want to use AI to learn the transaction patterns and give personalised messages. </a:t>
            </a:r>
          </a:p>
          <a:p>
            <a:r>
              <a:rPr lang="en-US"/>
              <a:t/>
            </a:r>
          </a:p>
          <a:p>
            <a:r>
              <a:rPr lang="en-US"/>
              <a:t>It gave some useful activity suggestions instead of online shopping.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Finally, we all need some pat on the shoulder, if you are doing a good job budgeting this month, a notification will send your phone saying. </a:t>
            </a:r>
          </a:p>
          <a:p>
            <a:r>
              <a:rPr lang="en-US"/>
              <a:t/>
            </a:r>
          </a:p>
          <a:p>
            <a:r>
              <a:rPr lang="en-US"/>
              <a:t>after you click it, it will remind you , you are a star by achieving your budgeting goal, hooray!!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Give Personalised notification intervlas for mood check-in. it can be quarter over your budget, half way, so you'll have a comparision of how you felt before the transaction, compare to how you feel after maybe couples of weeks.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 kg of CO2e emissions for a T-Shirt</a:t>
            </a:r>
          </a:p>
          <a:p>
            <a:r>
              <a:rPr lang="en-US"/>
              <a:t>2kg - 11.5kg for a pizza</a:t>
            </a:r>
          </a:p>
          <a:p>
            <a:r>
              <a:rPr lang="en-US"/>
              <a:t/>
            </a:r>
          </a:p>
          <a:p>
            <a:r>
              <a:rPr lang="en-US"/>
              <a:t>10% of the carbon emissions comes from items returned to a store. Returns from online purchases are double to quadruple that of physical store returns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Lastly shout out to the brilliant team who worked together today. </a:t>
            </a:r>
          </a:p>
          <a:p>
            <a:r>
              <a:rPr lang="en-US"/>
              <a:t/>
            </a:r>
          </a:p>
          <a:p>
            <a:r>
              <a:rPr lang="en-US"/>
              <a:t>And the colleagues we talked to these past few weeks, ( Sophie, James, Joe) who validated our ideas that we are not blindly building something far off, and gave us extremely useful insight of their experiences.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So MATE aims to help with these problems by providing these three options.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this is the work flow of the user journey, too much text so let's see the video demo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and here you can opt in 2 factor authentication, this is the function that allows you have an extra friction when having unplanned purchases, you need the code that send to your trusted person to compete the purchase, which will show later.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if you opt in our mindful checkin,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Here is the whole user only transaction journey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off line transaction journey is for example you have a purchase in store using contactless, you wouddn't be able to approve or decline the purchase, but you can choose your feelings and categorise it after the transaction complete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After a week or a month, maybe you'll change your ideas about planned or unplanned, so MATE also provide option to review the transaction history, you can change planned to unplanned, and you can check your mood tracking.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5.jpeg" Type="http://schemas.openxmlformats.org/officeDocument/2006/relationships/image"/><Relationship Id="rId4" Target="../media/VAGYPprZAIA.mp4" Type="http://schemas.openxmlformats.org/officeDocument/2006/relationships/video"/><Relationship Id="rId5" Target="../media/VAGYPprZAIA.mp4" Type="http://schemas.microsoft.com/office/2007/relationships/media"/></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7.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8.jpeg" Type="http://schemas.openxmlformats.org/officeDocument/2006/relationships/image"/><Relationship Id="rId4" Target="../media/VAGYPnKo6io.mp4" Type="http://schemas.openxmlformats.org/officeDocument/2006/relationships/video"/><Relationship Id="rId5" Target="../media/VAGYPnKo6io.mp4" Type="http://schemas.microsoft.com/office/2007/relationships/media"/></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9.jpeg" Type="http://schemas.openxmlformats.org/officeDocument/2006/relationships/image"/><Relationship Id="rId4" Target="../media/VAGYPvMWAxc.mp4" Type="http://schemas.openxmlformats.org/officeDocument/2006/relationships/video"/><Relationship Id="rId5" Target="../media/VAGYPvMWAxc.mp4" Type="http://schemas.microsoft.com/office/2007/relationships/media"/></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1.jpeg" Type="http://schemas.openxmlformats.org/officeDocument/2006/relationships/image"/><Relationship Id="rId4" Target="../media/VAGYPhRYEAA.mp4" Type="http://schemas.openxmlformats.org/officeDocument/2006/relationships/video"/><Relationship Id="rId5" Target="../media/VAGYPhRYEAA.mp4" Type="http://schemas.microsoft.com/office/2007/relationships/media"/></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2.jpeg" Type="http://schemas.openxmlformats.org/officeDocument/2006/relationships/image"/><Relationship Id="rId4" Target="../media/VAGYPvofS6g.mp4" Type="http://schemas.openxmlformats.org/officeDocument/2006/relationships/video"/><Relationship Id="rId5" Target="../media/VAGYPvofS6g.mp4" Type="http://schemas.microsoft.com/office/2007/relationships/media"/></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13.jpeg" Type="http://schemas.openxmlformats.org/officeDocument/2006/relationships/image"/><Relationship Id="rId4" Target="../media/VAGYPrIzGU0.mp4" Type="http://schemas.openxmlformats.org/officeDocument/2006/relationships/video"/><Relationship Id="rId5" Target="../media/VAGYPrIzGU0.mp4" Type="http://schemas.microsoft.com/office/2007/relationships/media"/></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 Id="rId3" Target="https://blog.cleanhub.com/ecommerce-returns-environmental-impact#:~:text=The%20carbon%20emissions%20associated%20with,human%20health%20and%20the%20environment." TargetMode="External" Type="http://schemas.openxmlformats.org/officeDocument/2006/relationships/hyperlink"/><Relationship Id="rId4" Target="https://blog.cleanhub.com/ecommerce-returns-environmental-impact#:~:text=The%20carbon%20emissions%20associated%20with,human%20health%20and%20the%20environment." TargetMode="External" Type="http://schemas.openxmlformats.org/officeDocument/2006/relationships/hyperlink"/><Relationship Id="rId5" Target="../media/image14.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4.xml" Type="http://schemas.openxmlformats.org/officeDocument/2006/relationships/notesSlide"/><Relationship Id="rId3" Target="../media/image15.jpe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sv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Freeform 2" id="2"/>
          <p:cNvSpPr/>
          <p:nvPr/>
        </p:nvSpPr>
        <p:spPr>
          <a:xfrm flipH="false" flipV="false" rot="0">
            <a:off x="12208166" y="1504794"/>
            <a:ext cx="5029317" cy="5029317"/>
          </a:xfrm>
          <a:custGeom>
            <a:avLst/>
            <a:gdLst/>
            <a:ahLst/>
            <a:cxnLst/>
            <a:rect r="r" b="b" t="t" l="l"/>
            <a:pathLst>
              <a:path h="5029317" w="5029317">
                <a:moveTo>
                  <a:pt x="0" y="0"/>
                </a:moveTo>
                <a:lnTo>
                  <a:pt x="5029316" y="0"/>
                </a:lnTo>
                <a:lnTo>
                  <a:pt x="5029316" y="5029317"/>
                </a:lnTo>
                <a:lnTo>
                  <a:pt x="0" y="5029317"/>
                </a:lnTo>
                <a:lnTo>
                  <a:pt x="0" y="0"/>
                </a:lnTo>
                <a:close/>
              </a:path>
            </a:pathLst>
          </a:custGeom>
          <a:blipFill>
            <a:blip r:embed="rId2"/>
            <a:stretch>
              <a:fillRect l="0" t="0" r="0" b="0"/>
            </a:stretch>
          </a:blipFill>
        </p:spPr>
      </p:sp>
      <p:sp>
        <p:nvSpPr>
          <p:cNvPr name="TextBox 3" id="3"/>
          <p:cNvSpPr txBox="true"/>
          <p:nvPr/>
        </p:nvSpPr>
        <p:spPr>
          <a:xfrm rot="0">
            <a:off x="293413" y="1828644"/>
            <a:ext cx="16408332" cy="1461829"/>
          </a:xfrm>
          <a:prstGeom prst="rect">
            <a:avLst/>
          </a:prstGeom>
        </p:spPr>
        <p:txBody>
          <a:bodyPr anchor="t" rtlCol="false" tIns="0" lIns="0" bIns="0" rIns="0">
            <a:spAutoFit/>
          </a:bodyPr>
          <a:lstStyle/>
          <a:p>
            <a:pPr algn="l">
              <a:lnSpc>
                <a:spcPts val="10701"/>
              </a:lnSpc>
            </a:pPr>
            <a:r>
              <a:rPr lang="en-US" sz="11760" spc="58">
                <a:solidFill>
                  <a:srgbClr val="9D887E"/>
                </a:solidFill>
                <a:latin typeface="Playfair Display"/>
                <a:ea typeface="Playfair Display"/>
                <a:cs typeface="Playfair Display"/>
                <a:sym typeface="Playfair Display"/>
              </a:rPr>
              <a:t>Meet your </a:t>
            </a:r>
            <a:r>
              <a:rPr lang="en-US" sz="11760" spc="58">
                <a:solidFill>
                  <a:srgbClr val="FF7E1D"/>
                </a:solidFill>
                <a:latin typeface="Playfair Display"/>
                <a:ea typeface="Playfair Display"/>
                <a:cs typeface="Playfair Display"/>
                <a:sym typeface="Playfair Display"/>
              </a:rPr>
              <a:t>Mate</a:t>
            </a:r>
            <a:r>
              <a:rPr lang="en-US" sz="11760" spc="58">
                <a:solidFill>
                  <a:srgbClr val="9D887E"/>
                </a:solidFill>
                <a:latin typeface="Playfair Display"/>
                <a:ea typeface="Playfair Display"/>
                <a:cs typeface="Playfair Display"/>
                <a:sym typeface="Playfair Display"/>
              </a:rPr>
              <a:t> ! </a:t>
            </a:r>
          </a:p>
        </p:txBody>
      </p:sp>
      <p:sp>
        <p:nvSpPr>
          <p:cNvPr name="TextBox 4" id="4"/>
          <p:cNvSpPr txBox="true"/>
          <p:nvPr/>
        </p:nvSpPr>
        <p:spPr>
          <a:xfrm rot="0">
            <a:off x="293413" y="4287604"/>
            <a:ext cx="18811897" cy="4692649"/>
          </a:xfrm>
          <a:prstGeom prst="rect">
            <a:avLst/>
          </a:prstGeom>
        </p:spPr>
        <p:txBody>
          <a:bodyPr anchor="t" rtlCol="false" tIns="0" lIns="0" bIns="0" rIns="0">
            <a:spAutoFit/>
          </a:bodyPr>
          <a:lstStyle/>
          <a:p>
            <a:pPr algn="l">
              <a:lnSpc>
                <a:spcPts val="9099"/>
              </a:lnSpc>
            </a:pPr>
            <a:r>
              <a:rPr lang="en-US" sz="9999" spc="49">
                <a:solidFill>
                  <a:srgbClr val="FF7E1D"/>
                </a:solidFill>
                <a:latin typeface="Playfair Display"/>
                <a:ea typeface="Playfair Display"/>
                <a:cs typeface="Playfair Display"/>
                <a:sym typeface="Playfair Display"/>
              </a:rPr>
              <a:t>M</a:t>
            </a:r>
            <a:r>
              <a:rPr lang="en-US" sz="9999" spc="49">
                <a:solidFill>
                  <a:srgbClr val="725045"/>
                </a:solidFill>
                <a:latin typeface="Playfair Display"/>
                <a:ea typeface="Playfair Display"/>
                <a:cs typeface="Playfair Display"/>
                <a:sym typeface="Playfair Display"/>
              </a:rPr>
              <a:t>indful    </a:t>
            </a:r>
          </a:p>
          <a:p>
            <a:pPr algn="l">
              <a:lnSpc>
                <a:spcPts val="9099"/>
              </a:lnSpc>
            </a:pPr>
            <a:r>
              <a:rPr lang="en-US" sz="9999" spc="49">
                <a:solidFill>
                  <a:srgbClr val="FF7E1D"/>
                </a:solidFill>
                <a:latin typeface="Playfair Display"/>
                <a:ea typeface="Playfair Display"/>
                <a:cs typeface="Playfair Display"/>
                <a:sym typeface="Playfair Display"/>
              </a:rPr>
              <a:t>A</a:t>
            </a:r>
            <a:r>
              <a:rPr lang="en-US" sz="9999" spc="49">
                <a:solidFill>
                  <a:srgbClr val="725045"/>
                </a:solidFill>
                <a:latin typeface="Playfair Display"/>
                <a:ea typeface="Playfair Display"/>
                <a:cs typeface="Playfair Display"/>
                <a:sym typeface="Playfair Display"/>
              </a:rPr>
              <a:t>pproach to</a:t>
            </a:r>
          </a:p>
          <a:p>
            <a:pPr algn="l">
              <a:lnSpc>
                <a:spcPts val="9099"/>
              </a:lnSpc>
            </a:pPr>
            <a:r>
              <a:rPr lang="en-US" sz="9999" spc="49">
                <a:solidFill>
                  <a:srgbClr val="FF7E1D"/>
                </a:solidFill>
                <a:latin typeface="Playfair Display"/>
                <a:ea typeface="Playfair Display"/>
                <a:cs typeface="Playfair Display"/>
                <a:sym typeface="Playfair Display"/>
              </a:rPr>
              <a:t>T</a:t>
            </a:r>
            <a:r>
              <a:rPr lang="en-US" sz="9999" spc="49">
                <a:solidFill>
                  <a:srgbClr val="725045"/>
                </a:solidFill>
                <a:latin typeface="Playfair Display"/>
                <a:ea typeface="Playfair Display"/>
                <a:cs typeface="Playfair Display"/>
                <a:sym typeface="Playfair Display"/>
              </a:rPr>
              <a:t>ransactions &amp;</a:t>
            </a:r>
          </a:p>
          <a:p>
            <a:pPr algn="l">
              <a:lnSpc>
                <a:spcPts val="9099"/>
              </a:lnSpc>
            </a:pPr>
            <a:r>
              <a:rPr lang="en-US" sz="9999" spc="49">
                <a:solidFill>
                  <a:srgbClr val="FF7E1D"/>
                </a:solidFill>
                <a:latin typeface="Playfair Display"/>
                <a:ea typeface="Playfair Display"/>
                <a:cs typeface="Playfair Display"/>
                <a:sym typeface="Playfair Display"/>
              </a:rPr>
              <a:t>E</a:t>
            </a:r>
            <a:r>
              <a:rPr lang="en-US" sz="9999" spc="49">
                <a:solidFill>
                  <a:srgbClr val="725045"/>
                </a:solidFill>
                <a:latin typeface="Playfair Display"/>
                <a:ea typeface="Playfair Display"/>
                <a:cs typeface="Playfair Display"/>
                <a:sym typeface="Playfair Display"/>
              </a:rPr>
              <a:t>xpenditure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TextBox 2" id="2"/>
          <p:cNvSpPr txBox="true"/>
          <p:nvPr/>
        </p:nvSpPr>
        <p:spPr>
          <a:xfrm rot="0">
            <a:off x="1028700" y="4115366"/>
            <a:ext cx="8603136" cy="1970544"/>
          </a:xfrm>
          <a:prstGeom prst="rect">
            <a:avLst/>
          </a:prstGeom>
        </p:spPr>
        <p:txBody>
          <a:bodyPr anchor="t" rtlCol="false" tIns="0" lIns="0" bIns="0" rIns="0">
            <a:spAutoFit/>
          </a:bodyPr>
          <a:lstStyle/>
          <a:p>
            <a:pPr algn="l">
              <a:lnSpc>
                <a:spcPts val="5200"/>
              </a:lnSpc>
            </a:pPr>
            <a:r>
              <a:rPr lang="en-US" b="true" sz="3714" spc="843">
                <a:solidFill>
                  <a:srgbClr val="2B2C30"/>
                </a:solidFill>
                <a:latin typeface="Public Sans Bold"/>
                <a:ea typeface="Public Sans Bold"/>
                <a:cs typeface="Public Sans Bold"/>
                <a:sym typeface="Public Sans Bold"/>
              </a:rPr>
              <a:t>STEP 1: SET YOUR BUDGET (DEMO)</a:t>
            </a:r>
          </a:p>
          <a:p>
            <a:pPr algn="l">
              <a:lnSpc>
                <a:spcPts val="5200"/>
              </a:lnSpc>
              <a:spcBef>
                <a:spcPct val="0"/>
              </a:spcBef>
            </a:pPr>
          </a:p>
        </p:txBody>
      </p:sp>
      <p:sp>
        <p:nvSpPr>
          <p:cNvPr name="AutoShape 3" id="3"/>
          <p:cNvSpPr/>
          <p:nvPr/>
        </p:nvSpPr>
        <p:spPr>
          <a:xfrm>
            <a:off x="1028682" y="5592607"/>
            <a:ext cx="6285441" cy="0"/>
          </a:xfrm>
          <a:prstGeom prst="line">
            <a:avLst/>
          </a:prstGeom>
          <a:ln cap="flat" w="9525">
            <a:solidFill>
              <a:srgbClr val="2B2C30"/>
            </a:solidFill>
            <a:prstDash val="solid"/>
            <a:headEnd type="none" len="sm" w="sm"/>
            <a:tailEnd type="none" len="sm" w="sm"/>
          </a:ln>
        </p:spPr>
      </p:sp>
      <p:pic>
        <p:nvPicPr>
          <p:cNvPr name="Picture 4" id="4">
            <a:hlinkClick action="ppaction://media"/>
          </p:cNvPr>
          <p:cNvPicPr>
            <a:picLocks noChangeAspect="true"/>
          </p:cNvPicPr>
          <p:nvPr>
            <a:videoFile r:link="rId4"/>
            <p:extLst>
              <p:ext uri="{DAA4B4D4-6D71-4841-9C94-3DE7FCFB9230}">
                <p14:media xmlns:p14="http://schemas.microsoft.com/office/powerpoint/2010/main" r:embed="rId5">
                  <p14:trim st="0.0000" end="5333.3340"/>
                </p14:media>
              </p:ext>
            </p:extLst>
          </p:nvPr>
        </p:nvPicPr>
        <p:blipFill>
          <a:blip r:embed="rId3"/>
          <a:srcRect l="0" t="0" r="0" b="0"/>
          <a:stretch>
            <a:fillRect/>
          </a:stretch>
        </p:blipFill>
        <p:spPr>
          <a:xfrm flipH="false" flipV="false" rot="0">
            <a:off x="9872890" y="0"/>
            <a:ext cx="5786438" cy="10287000"/>
          </a:xfrm>
          <a:prstGeom prst="rect">
            <a:avLst/>
          </a:prstGeom>
        </p:spPr>
      </p:pic>
    </p:spTree>
  </p:cSld>
  <p:clrMapOvr>
    <a:masterClrMapping/>
  </p:clrMapOvr>
  <p:timing>
    <p:tnLst>
      <p:par>
        <p:cTn dur="indefinite" restart="never" nodeType="tmRoot">
          <p:childTnLst>
            <p:video>
              <p:cMediaNode vol="100000">
                <p:cTn fill="hold" display="false">
                  <p:stCondLst>
                    <p:cond delay="indefinite"/>
                  </p:stCondLst>
                </p:cTn>
                <p:tgtEl>
                  <p:spTgt spid="4"/>
                </p:tgtEl>
              </p:cMediaNode>
            </p:video>
          </p:childTnLst>
        </p:cTn>
      </p:par>
    </p:tnLst>
  </p:timing>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Freeform 2" id="2"/>
          <p:cNvSpPr/>
          <p:nvPr/>
        </p:nvSpPr>
        <p:spPr>
          <a:xfrm flipH="false" flipV="false" rot="0">
            <a:off x="7068705" y="0"/>
            <a:ext cx="9110361" cy="10206081"/>
          </a:xfrm>
          <a:custGeom>
            <a:avLst/>
            <a:gdLst/>
            <a:ahLst/>
            <a:cxnLst/>
            <a:rect r="r" b="b" t="t" l="l"/>
            <a:pathLst>
              <a:path h="10206081" w="9110361">
                <a:moveTo>
                  <a:pt x="0" y="0"/>
                </a:moveTo>
                <a:lnTo>
                  <a:pt x="9110361" y="0"/>
                </a:lnTo>
                <a:lnTo>
                  <a:pt x="9110361" y="10206081"/>
                </a:lnTo>
                <a:lnTo>
                  <a:pt x="0" y="10206081"/>
                </a:lnTo>
                <a:lnTo>
                  <a:pt x="0" y="0"/>
                </a:lnTo>
                <a:close/>
              </a:path>
            </a:pathLst>
          </a:custGeom>
          <a:blipFill>
            <a:blip r:embed="rId2"/>
            <a:stretch>
              <a:fillRect l="0" t="0" r="-684" b="0"/>
            </a:stretch>
          </a:blipFill>
        </p:spPr>
      </p:sp>
      <p:sp>
        <p:nvSpPr>
          <p:cNvPr name="TextBox 3" id="3"/>
          <p:cNvSpPr txBox="true"/>
          <p:nvPr/>
        </p:nvSpPr>
        <p:spPr>
          <a:xfrm rot="0">
            <a:off x="325215" y="3681628"/>
            <a:ext cx="6869534" cy="2090004"/>
          </a:xfrm>
          <a:prstGeom prst="rect">
            <a:avLst/>
          </a:prstGeom>
        </p:spPr>
        <p:txBody>
          <a:bodyPr anchor="t" rtlCol="false" tIns="0" lIns="0" bIns="0" rIns="0">
            <a:spAutoFit/>
          </a:bodyPr>
          <a:lstStyle/>
          <a:p>
            <a:pPr algn="l">
              <a:lnSpc>
                <a:spcPts val="5529"/>
              </a:lnSpc>
              <a:spcBef>
                <a:spcPct val="0"/>
              </a:spcBef>
            </a:pPr>
            <a:r>
              <a:rPr lang="en-US" b="true" sz="3949" spc="896">
                <a:solidFill>
                  <a:srgbClr val="2B2C30"/>
                </a:solidFill>
                <a:latin typeface="Public Sans Bold"/>
                <a:ea typeface="Public Sans Bold"/>
                <a:cs typeface="Public Sans Bold"/>
                <a:sym typeface="Public Sans Bold"/>
              </a:rPr>
              <a:t>STEP 2: USER TRANSACTION JOURNEY </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483015" y="1965957"/>
            <a:ext cx="4114543" cy="7999312"/>
          </a:xfrm>
          <a:custGeom>
            <a:avLst/>
            <a:gdLst/>
            <a:ahLst/>
            <a:cxnLst/>
            <a:rect r="r" b="b" t="t" l="l"/>
            <a:pathLst>
              <a:path h="7999312" w="4114543">
                <a:moveTo>
                  <a:pt x="0" y="0"/>
                </a:moveTo>
                <a:lnTo>
                  <a:pt x="4114543" y="0"/>
                </a:lnTo>
                <a:lnTo>
                  <a:pt x="4114543" y="7999312"/>
                </a:lnTo>
                <a:lnTo>
                  <a:pt x="0" y="7999312"/>
                </a:lnTo>
                <a:lnTo>
                  <a:pt x="0" y="0"/>
                </a:lnTo>
                <a:close/>
              </a:path>
            </a:pathLst>
          </a:custGeom>
          <a:blipFill>
            <a:blip r:embed="rId3"/>
            <a:stretch>
              <a:fillRect l="0" t="0" r="-4647" b="0"/>
            </a:stretch>
          </a:blipFill>
        </p:spPr>
      </p:sp>
      <p:sp>
        <p:nvSpPr>
          <p:cNvPr name="TextBox 4" id="4"/>
          <p:cNvSpPr txBox="true"/>
          <p:nvPr/>
        </p:nvSpPr>
        <p:spPr>
          <a:xfrm rot="0">
            <a:off x="1016396" y="942975"/>
            <a:ext cx="16230600" cy="651099"/>
          </a:xfrm>
          <a:prstGeom prst="rect">
            <a:avLst/>
          </a:prstGeom>
        </p:spPr>
        <p:txBody>
          <a:bodyPr anchor="t" rtlCol="false" tIns="0" lIns="0" bIns="0" rIns="0">
            <a:spAutoFit/>
          </a:bodyPr>
          <a:lstStyle/>
          <a:p>
            <a:pPr algn="l">
              <a:lnSpc>
                <a:spcPts val="5200"/>
              </a:lnSpc>
              <a:spcBef>
                <a:spcPct val="0"/>
              </a:spcBef>
            </a:pPr>
            <a:r>
              <a:rPr lang="en-US" b="true" sz="3714" spc="843">
                <a:solidFill>
                  <a:srgbClr val="2B2C30"/>
                </a:solidFill>
                <a:latin typeface="Public Sans Bold"/>
                <a:ea typeface="Public Sans Bold"/>
                <a:cs typeface="Public Sans Bold"/>
                <a:sym typeface="Public Sans Bold"/>
              </a:rPr>
              <a:t>STEP 2: PAY WITH MINDFULNESS</a:t>
            </a:r>
          </a:p>
        </p:txBody>
      </p:sp>
      <p:sp>
        <p:nvSpPr>
          <p:cNvPr name="TextBox 5" id="5"/>
          <p:cNvSpPr txBox="true"/>
          <p:nvPr/>
        </p:nvSpPr>
        <p:spPr>
          <a:xfrm rot="0">
            <a:off x="6148063" y="5086350"/>
            <a:ext cx="11314340" cy="2740186"/>
          </a:xfrm>
          <a:prstGeom prst="rect">
            <a:avLst/>
          </a:prstGeom>
        </p:spPr>
        <p:txBody>
          <a:bodyPr anchor="t" rtlCol="false" tIns="0" lIns="0" bIns="0" rIns="0">
            <a:spAutoFit/>
          </a:bodyPr>
          <a:lstStyle/>
          <a:p>
            <a:pPr algn="l">
              <a:lnSpc>
                <a:spcPts val="4366"/>
              </a:lnSpc>
            </a:pPr>
            <a:r>
              <a:rPr lang="en-US" sz="3118">
                <a:solidFill>
                  <a:srgbClr val="2B2C30"/>
                </a:solidFill>
                <a:latin typeface="Canva Sans"/>
                <a:ea typeface="Canva Sans"/>
                <a:cs typeface="Canva Sans"/>
                <a:sym typeface="Canva Sans"/>
              </a:rPr>
              <a:t>Before approve each transaction, MATE will quickly ask you how are you feeling right now.</a:t>
            </a:r>
          </a:p>
          <a:p>
            <a:pPr algn="l">
              <a:lnSpc>
                <a:spcPts val="4366"/>
              </a:lnSpc>
            </a:pPr>
          </a:p>
          <a:p>
            <a:pPr algn="l">
              <a:lnSpc>
                <a:spcPts val="4366"/>
              </a:lnSpc>
            </a:pPr>
            <a:r>
              <a:rPr lang="en-US" sz="3118">
                <a:solidFill>
                  <a:srgbClr val="2B2C30"/>
                </a:solidFill>
                <a:latin typeface="Canva Sans"/>
                <a:ea typeface="Canva Sans"/>
                <a:cs typeface="Canva Sans"/>
                <a:sym typeface="Canva Sans"/>
              </a:rPr>
              <a:t>In the future, we'll have personalised checkin page according to user's spending behaviour.</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0" t="0" r="0" b="0"/>
          <a:stretch>
            <a:fillRect/>
          </a:stretch>
        </p:blipFill>
        <p:spPr>
          <a:xfrm flipH="false" flipV="false" rot="0">
            <a:off x="9144000" y="0"/>
            <a:ext cx="5786438" cy="10287000"/>
          </a:xfrm>
          <a:prstGeom prst="rect">
            <a:avLst/>
          </a:prstGeom>
        </p:spPr>
      </p:pic>
      <p:sp>
        <p:nvSpPr>
          <p:cNvPr name="TextBox 3" id="3"/>
          <p:cNvSpPr txBox="true"/>
          <p:nvPr/>
        </p:nvSpPr>
        <p:spPr>
          <a:xfrm rot="0">
            <a:off x="325215" y="3681628"/>
            <a:ext cx="6869534" cy="2791540"/>
          </a:xfrm>
          <a:prstGeom prst="rect">
            <a:avLst/>
          </a:prstGeom>
        </p:spPr>
        <p:txBody>
          <a:bodyPr anchor="t" rtlCol="false" tIns="0" lIns="0" bIns="0" rIns="0">
            <a:spAutoFit/>
          </a:bodyPr>
          <a:lstStyle/>
          <a:p>
            <a:pPr algn="l">
              <a:lnSpc>
                <a:spcPts val="5529"/>
              </a:lnSpc>
              <a:spcBef>
                <a:spcPct val="0"/>
              </a:spcBef>
            </a:pPr>
            <a:r>
              <a:rPr lang="en-US" b="true" sz="3949" spc="896">
                <a:solidFill>
                  <a:srgbClr val="2B2C30"/>
                </a:solidFill>
                <a:latin typeface="Public Sans Bold"/>
                <a:ea typeface="Public Sans Bold"/>
                <a:cs typeface="Public Sans Bold"/>
                <a:sym typeface="Public Sans Bold"/>
              </a:rPr>
              <a:t>STEP 3: USER ONLINE TRANSACTION JOURNEY</a:t>
            </a:r>
          </a:p>
        </p:txBody>
      </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0" t="0" r="0" b="0"/>
          <a:stretch>
            <a:fillRect/>
          </a:stretch>
        </p:blipFill>
        <p:spPr>
          <a:xfrm flipH="false" flipV="false" rot="0">
            <a:off x="9144000" y="-23239"/>
            <a:ext cx="5786438" cy="10287000"/>
          </a:xfrm>
          <a:prstGeom prst="rect">
            <a:avLst/>
          </a:prstGeom>
        </p:spPr>
      </p:pic>
      <p:sp>
        <p:nvSpPr>
          <p:cNvPr name="TextBox 3" id="3"/>
          <p:cNvSpPr txBox="true"/>
          <p:nvPr/>
        </p:nvSpPr>
        <p:spPr>
          <a:xfrm rot="0">
            <a:off x="325215" y="3681628"/>
            <a:ext cx="6869534" cy="2791540"/>
          </a:xfrm>
          <a:prstGeom prst="rect">
            <a:avLst/>
          </a:prstGeom>
        </p:spPr>
        <p:txBody>
          <a:bodyPr anchor="t" rtlCol="false" tIns="0" lIns="0" bIns="0" rIns="0">
            <a:spAutoFit/>
          </a:bodyPr>
          <a:lstStyle/>
          <a:p>
            <a:pPr algn="l">
              <a:lnSpc>
                <a:spcPts val="5529"/>
              </a:lnSpc>
              <a:spcBef>
                <a:spcPct val="0"/>
              </a:spcBef>
            </a:pPr>
            <a:r>
              <a:rPr lang="en-US" b="true" sz="3949" spc="896">
                <a:solidFill>
                  <a:srgbClr val="2B2C30"/>
                </a:solidFill>
                <a:latin typeface="Public Sans Bold"/>
                <a:ea typeface="Public Sans Bold"/>
                <a:cs typeface="Public Sans Bold"/>
                <a:sym typeface="Public Sans Bold"/>
              </a:rPr>
              <a:t>STEP 3: USER OFFLINE TRANSACTION JOURNEY</a:t>
            </a:r>
          </a:p>
        </p:txBody>
      </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Freeform 2" id="2"/>
          <p:cNvSpPr/>
          <p:nvPr/>
        </p:nvSpPr>
        <p:spPr>
          <a:xfrm flipH="false" flipV="false" rot="0">
            <a:off x="9144000" y="0"/>
            <a:ext cx="5156359" cy="10287000"/>
          </a:xfrm>
          <a:custGeom>
            <a:avLst/>
            <a:gdLst/>
            <a:ahLst/>
            <a:cxnLst/>
            <a:rect r="r" b="b" t="t" l="l"/>
            <a:pathLst>
              <a:path h="10287000" w="5156359">
                <a:moveTo>
                  <a:pt x="0" y="0"/>
                </a:moveTo>
                <a:lnTo>
                  <a:pt x="5156359" y="0"/>
                </a:lnTo>
                <a:lnTo>
                  <a:pt x="5156359"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325215" y="3681628"/>
            <a:ext cx="6869534" cy="2090004"/>
          </a:xfrm>
          <a:prstGeom prst="rect">
            <a:avLst/>
          </a:prstGeom>
        </p:spPr>
        <p:txBody>
          <a:bodyPr anchor="t" rtlCol="false" tIns="0" lIns="0" bIns="0" rIns="0">
            <a:spAutoFit/>
          </a:bodyPr>
          <a:lstStyle/>
          <a:p>
            <a:pPr algn="l">
              <a:lnSpc>
                <a:spcPts val="5529"/>
              </a:lnSpc>
              <a:spcBef>
                <a:spcPct val="0"/>
              </a:spcBef>
            </a:pPr>
            <a:r>
              <a:rPr lang="en-US" b="true" sz="3949" spc="896">
                <a:solidFill>
                  <a:srgbClr val="2B2C30"/>
                </a:solidFill>
                <a:latin typeface="Public Sans Bold"/>
                <a:ea typeface="Public Sans Bold"/>
                <a:cs typeface="Public Sans Bold"/>
                <a:sym typeface="Public Sans Bold"/>
              </a:rPr>
              <a:t>STEP 4: REVIEW TRANSACTION HISTORY </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0" t="0" r="0" b="0"/>
          <a:stretch>
            <a:fillRect/>
          </a:stretch>
        </p:blipFill>
        <p:spPr>
          <a:xfrm flipH="false" flipV="false" rot="0">
            <a:off x="9144000" y="0"/>
            <a:ext cx="5696258" cy="10126680"/>
          </a:xfrm>
          <a:prstGeom prst="rect">
            <a:avLst/>
          </a:prstGeom>
        </p:spPr>
      </p:pic>
      <p:sp>
        <p:nvSpPr>
          <p:cNvPr name="TextBox 3" id="3"/>
          <p:cNvSpPr txBox="true"/>
          <p:nvPr/>
        </p:nvSpPr>
        <p:spPr>
          <a:xfrm rot="0">
            <a:off x="325215" y="3681628"/>
            <a:ext cx="6869534" cy="2090004"/>
          </a:xfrm>
          <a:prstGeom prst="rect">
            <a:avLst/>
          </a:prstGeom>
        </p:spPr>
        <p:txBody>
          <a:bodyPr anchor="t" rtlCol="false" tIns="0" lIns="0" bIns="0" rIns="0">
            <a:spAutoFit/>
          </a:bodyPr>
          <a:lstStyle/>
          <a:p>
            <a:pPr algn="l">
              <a:lnSpc>
                <a:spcPts val="5529"/>
              </a:lnSpc>
              <a:spcBef>
                <a:spcPct val="0"/>
              </a:spcBef>
            </a:pPr>
            <a:r>
              <a:rPr lang="en-US" b="true" sz="3949" spc="896">
                <a:solidFill>
                  <a:srgbClr val="2B2C30"/>
                </a:solidFill>
                <a:latin typeface="Public Sans Bold"/>
                <a:ea typeface="Public Sans Bold"/>
                <a:cs typeface="Public Sans Bold"/>
                <a:sym typeface="Public Sans Bold"/>
              </a:rPr>
              <a:t>STEP 4: REVIEW TRANSACTION HISTORY </a:t>
            </a:r>
          </a:p>
        </p:txBody>
      </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0" t="0" r="0" b="0"/>
          <a:stretch>
            <a:fillRect/>
          </a:stretch>
        </p:blipFill>
        <p:spPr>
          <a:xfrm flipH="false" flipV="false" rot="0">
            <a:off x="9144000" y="0"/>
            <a:ext cx="5786438" cy="10287000"/>
          </a:xfrm>
          <a:prstGeom prst="rect">
            <a:avLst/>
          </a:prstGeom>
        </p:spPr>
      </p:pic>
      <p:sp>
        <p:nvSpPr>
          <p:cNvPr name="TextBox 3" id="3"/>
          <p:cNvSpPr txBox="true"/>
          <p:nvPr/>
        </p:nvSpPr>
        <p:spPr>
          <a:xfrm rot="0">
            <a:off x="325215" y="3681628"/>
            <a:ext cx="6869534" cy="2791540"/>
          </a:xfrm>
          <a:prstGeom prst="rect">
            <a:avLst/>
          </a:prstGeom>
        </p:spPr>
        <p:txBody>
          <a:bodyPr anchor="t" rtlCol="false" tIns="0" lIns="0" bIns="0" rIns="0">
            <a:spAutoFit/>
          </a:bodyPr>
          <a:lstStyle/>
          <a:p>
            <a:pPr algn="l">
              <a:lnSpc>
                <a:spcPts val="5529"/>
              </a:lnSpc>
              <a:spcBef>
                <a:spcPct val="0"/>
              </a:spcBef>
            </a:pPr>
            <a:r>
              <a:rPr lang="en-US" b="true" sz="3949" spc="896">
                <a:solidFill>
                  <a:srgbClr val="2B2C30"/>
                </a:solidFill>
                <a:latin typeface="Public Sans Bold"/>
                <a:ea typeface="Public Sans Bold"/>
                <a:cs typeface="Public Sans Bold"/>
                <a:sym typeface="Public Sans Bold"/>
              </a:rPr>
              <a:t>STEP 5: PERSONALISED COOLDOWN MESSAGES</a:t>
            </a:r>
          </a:p>
        </p:txBody>
      </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0" t="0" r="0" b="0"/>
          <a:stretch>
            <a:fillRect/>
          </a:stretch>
        </p:blipFill>
        <p:spPr>
          <a:xfrm flipH="false" flipV="false" rot="0">
            <a:off x="9144000" y="0"/>
            <a:ext cx="5786438" cy="10287000"/>
          </a:xfrm>
          <a:prstGeom prst="rect">
            <a:avLst/>
          </a:prstGeom>
        </p:spPr>
      </p:pic>
      <p:sp>
        <p:nvSpPr>
          <p:cNvPr name="TextBox 3" id="3"/>
          <p:cNvSpPr txBox="true"/>
          <p:nvPr/>
        </p:nvSpPr>
        <p:spPr>
          <a:xfrm rot="0">
            <a:off x="325215" y="3681628"/>
            <a:ext cx="6869534" cy="2090004"/>
          </a:xfrm>
          <a:prstGeom prst="rect">
            <a:avLst/>
          </a:prstGeom>
        </p:spPr>
        <p:txBody>
          <a:bodyPr anchor="t" rtlCol="false" tIns="0" lIns="0" bIns="0" rIns="0">
            <a:spAutoFit/>
          </a:bodyPr>
          <a:lstStyle/>
          <a:p>
            <a:pPr algn="l">
              <a:lnSpc>
                <a:spcPts val="5529"/>
              </a:lnSpc>
              <a:spcBef>
                <a:spcPct val="0"/>
              </a:spcBef>
            </a:pPr>
            <a:r>
              <a:rPr lang="en-US" b="true" sz="3949" spc="896">
                <a:solidFill>
                  <a:srgbClr val="2B2C30"/>
                </a:solidFill>
                <a:latin typeface="Public Sans Bold"/>
                <a:ea typeface="Public Sans Bold"/>
                <a:cs typeface="Public Sans Bold"/>
                <a:sym typeface="Public Sans Bold"/>
              </a:rPr>
              <a:t>STEP 6: GOAL COMPLETE ACHIEVEMENT</a:t>
            </a:r>
          </a:p>
        </p:txBody>
      </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9.xml><?xml version="1.0" encoding="utf-8"?>
<p:sld xmlns:p="http://schemas.openxmlformats.org/presentationml/2006/main" xmlns:a="http://schemas.openxmlformats.org/drawingml/2006/main">
  <p:cSld>
    <p:bg>
      <p:bgPr>
        <a:solidFill>
          <a:srgbClr val="EFEEE7"/>
        </a:solidFill>
      </p:bgPr>
    </p:bg>
    <p:spTree>
      <p:nvGrpSpPr>
        <p:cNvPr id="1" name=""/>
        <p:cNvGrpSpPr/>
        <p:nvPr/>
      </p:nvGrpSpPr>
      <p:grpSpPr>
        <a:xfrm>
          <a:off x="0" y="0"/>
          <a:ext cx="0" cy="0"/>
          <a:chOff x="0" y="0"/>
          <a:chExt cx="0" cy="0"/>
        </a:xfrm>
      </p:grpSpPr>
      <p:sp>
        <p:nvSpPr>
          <p:cNvPr name="TextBox 2" id="2"/>
          <p:cNvSpPr txBox="true"/>
          <p:nvPr/>
        </p:nvSpPr>
        <p:spPr>
          <a:xfrm rot="0">
            <a:off x="1006871" y="942975"/>
            <a:ext cx="16230600" cy="651099"/>
          </a:xfrm>
          <a:prstGeom prst="rect">
            <a:avLst/>
          </a:prstGeom>
        </p:spPr>
        <p:txBody>
          <a:bodyPr anchor="t" rtlCol="false" tIns="0" lIns="0" bIns="0" rIns="0">
            <a:spAutoFit/>
          </a:bodyPr>
          <a:lstStyle/>
          <a:p>
            <a:pPr algn="l">
              <a:lnSpc>
                <a:spcPts val="5200"/>
              </a:lnSpc>
              <a:spcBef>
                <a:spcPct val="0"/>
              </a:spcBef>
            </a:pPr>
            <a:r>
              <a:rPr lang="en-US" b="true" sz="3714" spc="843">
                <a:solidFill>
                  <a:srgbClr val="2B2C30"/>
                </a:solidFill>
                <a:latin typeface="Public Sans Bold"/>
                <a:ea typeface="Public Sans Bold"/>
                <a:cs typeface="Public Sans Bold"/>
                <a:sym typeface="Public Sans Bold"/>
              </a:rPr>
              <a:t>FUTURE WORKS</a:t>
            </a:r>
          </a:p>
        </p:txBody>
      </p:sp>
      <p:sp>
        <p:nvSpPr>
          <p:cNvPr name="AutoShape 3" id="3"/>
          <p:cNvSpPr/>
          <p:nvPr/>
        </p:nvSpPr>
        <p:spPr>
          <a:xfrm flipV="true">
            <a:off x="-7086597" y="1760761"/>
            <a:ext cx="16230594" cy="38509"/>
          </a:xfrm>
          <a:prstGeom prst="line">
            <a:avLst/>
          </a:prstGeom>
          <a:ln cap="flat" w="9525">
            <a:solidFill>
              <a:srgbClr val="2B2C30"/>
            </a:solidFill>
            <a:prstDash val="solid"/>
            <a:headEnd type="none" len="sm" w="sm"/>
            <a:tailEnd type="none" len="sm" w="sm"/>
          </a:ln>
        </p:spPr>
      </p:sp>
      <p:sp>
        <p:nvSpPr>
          <p:cNvPr name="TextBox 4" id="4"/>
          <p:cNvSpPr txBox="true"/>
          <p:nvPr/>
        </p:nvSpPr>
        <p:spPr>
          <a:xfrm rot="0">
            <a:off x="1006871" y="2329619"/>
            <a:ext cx="16823997" cy="1219067"/>
          </a:xfrm>
          <a:prstGeom prst="rect">
            <a:avLst/>
          </a:prstGeom>
        </p:spPr>
        <p:txBody>
          <a:bodyPr anchor="t" rtlCol="false" tIns="0" lIns="0" bIns="0" rIns="0">
            <a:spAutoFit/>
          </a:bodyPr>
          <a:lstStyle/>
          <a:p>
            <a:pPr algn="l">
              <a:lnSpc>
                <a:spcPts val="4888"/>
              </a:lnSpc>
            </a:pPr>
            <a:r>
              <a:rPr lang="en-US" sz="3760" spc="18">
                <a:solidFill>
                  <a:srgbClr val="2B2C30"/>
                </a:solidFill>
                <a:latin typeface="Playfair Display"/>
                <a:ea typeface="Playfair Display"/>
                <a:cs typeface="Playfair Display"/>
                <a:sym typeface="Playfair Display"/>
              </a:rPr>
              <a:t>1. Incorporate planned and unplanned category with Spending Insight Journey platform to enhance categorisation.</a:t>
            </a:r>
          </a:p>
        </p:txBody>
      </p:sp>
      <p:sp>
        <p:nvSpPr>
          <p:cNvPr name="TextBox 5" id="5"/>
          <p:cNvSpPr txBox="true"/>
          <p:nvPr/>
        </p:nvSpPr>
        <p:spPr>
          <a:xfrm rot="0">
            <a:off x="1006871" y="4072562"/>
            <a:ext cx="17003020" cy="596499"/>
          </a:xfrm>
          <a:prstGeom prst="rect">
            <a:avLst/>
          </a:prstGeom>
        </p:spPr>
        <p:txBody>
          <a:bodyPr anchor="t" rtlCol="false" tIns="0" lIns="0" bIns="0" rIns="0">
            <a:spAutoFit/>
          </a:bodyPr>
          <a:lstStyle/>
          <a:p>
            <a:pPr algn="l">
              <a:lnSpc>
                <a:spcPts val="4888"/>
              </a:lnSpc>
            </a:pPr>
            <a:r>
              <a:rPr lang="en-US" sz="3760" spc="18">
                <a:solidFill>
                  <a:srgbClr val="2B2C30"/>
                </a:solidFill>
                <a:latin typeface="Playfair Display"/>
                <a:ea typeface="Playfair Display"/>
                <a:cs typeface="Playfair Display"/>
                <a:sym typeface="Playfair Display"/>
              </a:rPr>
              <a:t>2. Send personalised notification intervals for mood check-in. </a:t>
            </a:r>
          </a:p>
        </p:txBody>
      </p:sp>
      <p:sp>
        <p:nvSpPr>
          <p:cNvPr name="TextBox 6" id="6"/>
          <p:cNvSpPr txBox="true"/>
          <p:nvPr/>
        </p:nvSpPr>
        <p:spPr>
          <a:xfrm rot="0">
            <a:off x="1006871" y="5192935"/>
            <a:ext cx="15074899" cy="596499"/>
          </a:xfrm>
          <a:prstGeom prst="rect">
            <a:avLst/>
          </a:prstGeom>
        </p:spPr>
        <p:txBody>
          <a:bodyPr anchor="t" rtlCol="false" tIns="0" lIns="0" bIns="0" rIns="0">
            <a:spAutoFit/>
          </a:bodyPr>
          <a:lstStyle/>
          <a:p>
            <a:pPr algn="l">
              <a:lnSpc>
                <a:spcPts val="4888"/>
              </a:lnSpc>
            </a:pPr>
            <a:r>
              <a:rPr lang="en-US" sz="3760" spc="18">
                <a:solidFill>
                  <a:srgbClr val="2B2C30"/>
                </a:solidFill>
                <a:latin typeface="Playfair Display"/>
                <a:ea typeface="Playfair Display"/>
                <a:cs typeface="Playfair Display"/>
                <a:sym typeface="Playfair Display"/>
              </a:rPr>
              <a:t>3. Incorporate return policy of the purchase in transaction details</a:t>
            </a:r>
          </a:p>
        </p:txBody>
      </p:sp>
      <p:sp>
        <p:nvSpPr>
          <p:cNvPr name="TextBox 7" id="7"/>
          <p:cNvSpPr txBox="true"/>
          <p:nvPr/>
        </p:nvSpPr>
        <p:spPr>
          <a:xfrm rot="0">
            <a:off x="1028700" y="6303784"/>
            <a:ext cx="15090366" cy="3099388"/>
          </a:xfrm>
          <a:prstGeom prst="rect">
            <a:avLst/>
          </a:prstGeom>
        </p:spPr>
        <p:txBody>
          <a:bodyPr anchor="t" rtlCol="false" tIns="0" lIns="0" bIns="0" rIns="0">
            <a:spAutoFit/>
          </a:bodyPr>
          <a:lstStyle/>
          <a:p>
            <a:pPr algn="l">
              <a:lnSpc>
                <a:spcPts val="4937"/>
              </a:lnSpc>
            </a:pPr>
            <a:r>
              <a:rPr lang="en-US" sz="3798" spc="18">
                <a:solidFill>
                  <a:srgbClr val="2B2C30"/>
                </a:solidFill>
                <a:latin typeface="Playfair Display"/>
                <a:ea typeface="Playfair Display"/>
                <a:cs typeface="Playfair Display"/>
                <a:sym typeface="Playfair Display"/>
              </a:rPr>
              <a:t>4. If a user consistently underspends, we suggest creating savings goals, like a home or travel fund, and recommend relevant LBG products, such as mortgage advice, to support their financial growth.</a:t>
            </a:r>
          </a:p>
          <a:p>
            <a:pPr algn="l">
              <a:lnSpc>
                <a:spcPts val="4937"/>
              </a:lnSpc>
            </a:pP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EFEEE7"/>
        </a:solidFill>
      </p:bgPr>
    </p:bg>
    <p:spTree>
      <p:nvGrpSpPr>
        <p:cNvPr id="1" name=""/>
        <p:cNvGrpSpPr/>
        <p:nvPr/>
      </p:nvGrpSpPr>
      <p:grpSpPr>
        <a:xfrm>
          <a:off x="0" y="0"/>
          <a:ext cx="0" cy="0"/>
          <a:chOff x="0" y="0"/>
          <a:chExt cx="0" cy="0"/>
        </a:xfrm>
      </p:grpSpPr>
      <p:sp>
        <p:nvSpPr>
          <p:cNvPr name="TextBox 2" id="2"/>
          <p:cNvSpPr txBox="true"/>
          <p:nvPr/>
        </p:nvSpPr>
        <p:spPr>
          <a:xfrm rot="0">
            <a:off x="1028700" y="2639020"/>
            <a:ext cx="11772118" cy="3942710"/>
          </a:xfrm>
          <a:prstGeom prst="rect">
            <a:avLst/>
          </a:prstGeom>
        </p:spPr>
        <p:txBody>
          <a:bodyPr anchor="t" rtlCol="false" tIns="0" lIns="0" bIns="0" rIns="0">
            <a:spAutoFit/>
          </a:bodyPr>
          <a:lstStyle/>
          <a:p>
            <a:pPr algn="l">
              <a:lnSpc>
                <a:spcPts val="7865"/>
              </a:lnSpc>
            </a:pPr>
            <a:r>
              <a:rPr lang="en-US" sz="6050" spc="30">
                <a:solidFill>
                  <a:srgbClr val="2B2C30"/>
                </a:solidFill>
                <a:latin typeface="Playfair Display"/>
                <a:ea typeface="Playfair Display"/>
                <a:cs typeface="Playfair Display"/>
                <a:sym typeface="Playfair Display"/>
              </a:rPr>
              <a:t>"I can't find anywhere in our app to plan my budget ."</a:t>
            </a:r>
          </a:p>
          <a:p>
            <a:pPr algn="l">
              <a:lnSpc>
                <a:spcPts val="7865"/>
              </a:lnSpc>
            </a:pPr>
            <a:r>
              <a:rPr lang="en-US" sz="6050" spc="30">
                <a:solidFill>
                  <a:srgbClr val="2B2C30"/>
                </a:solidFill>
                <a:latin typeface="Playfair Display"/>
                <a:ea typeface="Playfair Display"/>
                <a:cs typeface="Playfair Display"/>
                <a:sym typeface="Playfair Display"/>
              </a:rPr>
              <a:t> </a:t>
            </a:r>
          </a:p>
          <a:p>
            <a:pPr algn="l">
              <a:lnSpc>
                <a:spcPts val="7865"/>
              </a:lnSpc>
            </a:pPr>
            <a:r>
              <a:rPr lang="en-US" sz="6050" spc="30">
                <a:solidFill>
                  <a:srgbClr val="2B2C30"/>
                </a:solidFill>
                <a:latin typeface="Playfair Display"/>
                <a:ea typeface="Playfair Display"/>
                <a:cs typeface="Playfair Display"/>
                <a:sym typeface="Playfair Display"/>
              </a:rPr>
              <a:t>--Lloyds colleague with ADHD </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TextBox 3" id="3"/>
          <p:cNvSpPr txBox="true"/>
          <p:nvPr/>
        </p:nvSpPr>
        <p:spPr>
          <a:xfrm rot="0">
            <a:off x="1006871" y="942975"/>
            <a:ext cx="16230600" cy="651099"/>
          </a:xfrm>
          <a:prstGeom prst="rect">
            <a:avLst/>
          </a:prstGeom>
        </p:spPr>
        <p:txBody>
          <a:bodyPr anchor="t" rtlCol="false" tIns="0" lIns="0" bIns="0" rIns="0">
            <a:spAutoFit/>
          </a:bodyPr>
          <a:lstStyle/>
          <a:p>
            <a:pPr algn="l">
              <a:lnSpc>
                <a:spcPts val="5200"/>
              </a:lnSpc>
              <a:spcBef>
                <a:spcPct val="0"/>
              </a:spcBef>
            </a:pPr>
            <a:r>
              <a:rPr lang="en-US" b="true" sz="3714" spc="843">
                <a:solidFill>
                  <a:srgbClr val="2B2C30"/>
                </a:solidFill>
                <a:latin typeface="Public Sans Bold"/>
                <a:ea typeface="Public Sans Bold"/>
                <a:cs typeface="Public Sans Bold"/>
                <a:sym typeface="Public Sans Bold"/>
              </a:rPr>
              <a:t>CARBON IMPACT</a:t>
            </a:r>
          </a:p>
        </p:txBody>
      </p:sp>
      <p:grpSp>
        <p:nvGrpSpPr>
          <p:cNvPr name="Group 4" id="4"/>
          <p:cNvGrpSpPr/>
          <p:nvPr/>
        </p:nvGrpSpPr>
        <p:grpSpPr>
          <a:xfrm rot="0">
            <a:off x="1006871" y="4883503"/>
            <a:ext cx="16080003" cy="4374797"/>
            <a:chOff x="0" y="0"/>
            <a:chExt cx="21440004" cy="5833062"/>
          </a:xfrm>
        </p:grpSpPr>
        <p:sp>
          <p:nvSpPr>
            <p:cNvPr name="TextBox 5" id="5"/>
            <p:cNvSpPr txBox="true"/>
            <p:nvPr/>
          </p:nvSpPr>
          <p:spPr>
            <a:xfrm rot="0">
              <a:off x="0" y="-85725"/>
              <a:ext cx="21440004" cy="924535"/>
            </a:xfrm>
            <a:prstGeom prst="rect">
              <a:avLst/>
            </a:prstGeom>
          </p:spPr>
          <p:txBody>
            <a:bodyPr anchor="t" rtlCol="false" tIns="0" lIns="0" bIns="0" rIns="0">
              <a:spAutoFit/>
            </a:bodyPr>
            <a:lstStyle/>
            <a:p>
              <a:pPr algn="l">
                <a:lnSpc>
                  <a:spcPts val="5840"/>
                </a:lnSpc>
              </a:pPr>
              <a:r>
                <a:rPr lang="en-US" sz="4171" b="true">
                  <a:solidFill>
                    <a:srgbClr val="2B2C30"/>
                  </a:solidFill>
                  <a:latin typeface="Public Sans Bold"/>
                  <a:ea typeface="Public Sans Bold"/>
                  <a:cs typeface="Public Sans Bold"/>
                  <a:sym typeface="Public Sans Bold"/>
                </a:rPr>
                <a:t>Infrastructure</a:t>
              </a:r>
            </a:p>
          </p:txBody>
        </p:sp>
        <p:sp>
          <p:nvSpPr>
            <p:cNvPr name="TextBox 6" id="6"/>
            <p:cNvSpPr txBox="true"/>
            <p:nvPr/>
          </p:nvSpPr>
          <p:spPr>
            <a:xfrm rot="0">
              <a:off x="0" y="830782"/>
              <a:ext cx="21440004" cy="1937630"/>
            </a:xfrm>
            <a:prstGeom prst="rect">
              <a:avLst/>
            </a:prstGeom>
          </p:spPr>
          <p:txBody>
            <a:bodyPr anchor="t" rtlCol="false" tIns="0" lIns="0" bIns="0" rIns="0">
              <a:spAutoFit/>
            </a:bodyPr>
            <a:lstStyle/>
            <a:p>
              <a:pPr algn="l" marL="675462" indent="-337731" lvl="1">
                <a:lnSpc>
                  <a:spcPts val="6288"/>
                </a:lnSpc>
                <a:buFont typeface="Arial"/>
                <a:buChar char="•"/>
              </a:pPr>
              <a:r>
                <a:rPr lang="en-US" sz="3128">
                  <a:solidFill>
                    <a:srgbClr val="2B2C30"/>
                  </a:solidFill>
                  <a:latin typeface="Public Sans"/>
                  <a:ea typeface="Public Sans"/>
                  <a:cs typeface="Public Sans"/>
                  <a:sym typeface="Public Sans"/>
                </a:rPr>
                <a:t>Utilise Azure Carbon Optimisation to measure and minimize Azure carbon footprint</a:t>
              </a:r>
            </a:p>
            <a:p>
              <a:pPr algn="l" marL="675462" indent="-337731" lvl="1">
                <a:lnSpc>
                  <a:spcPts val="6288"/>
                </a:lnSpc>
                <a:buFont typeface="Arial"/>
                <a:buChar char="•"/>
              </a:pPr>
              <a:r>
                <a:rPr lang="en-US" sz="3128">
                  <a:solidFill>
                    <a:srgbClr val="2B2C30"/>
                  </a:solidFill>
                  <a:latin typeface="Public Sans"/>
                  <a:ea typeface="Public Sans"/>
                  <a:cs typeface="Public Sans"/>
                  <a:sym typeface="Public Sans"/>
                </a:rPr>
                <a:t>Finetune smaller AI models to reduce the overall footprint</a:t>
              </a:r>
            </a:p>
          </p:txBody>
        </p:sp>
        <p:sp>
          <p:nvSpPr>
            <p:cNvPr name="TextBox 7" id="7"/>
            <p:cNvSpPr txBox="true"/>
            <p:nvPr/>
          </p:nvSpPr>
          <p:spPr>
            <a:xfrm rot="0">
              <a:off x="0" y="3301707"/>
              <a:ext cx="21440004" cy="924535"/>
            </a:xfrm>
            <a:prstGeom prst="rect">
              <a:avLst/>
            </a:prstGeom>
          </p:spPr>
          <p:txBody>
            <a:bodyPr anchor="t" rtlCol="false" tIns="0" lIns="0" bIns="0" rIns="0">
              <a:spAutoFit/>
            </a:bodyPr>
            <a:lstStyle/>
            <a:p>
              <a:pPr algn="l">
                <a:lnSpc>
                  <a:spcPts val="5840"/>
                </a:lnSpc>
              </a:pPr>
              <a:r>
                <a:rPr lang="en-US" sz="4171" b="true">
                  <a:solidFill>
                    <a:srgbClr val="2B2C30"/>
                  </a:solidFill>
                  <a:latin typeface="Public Sans Bold"/>
                  <a:ea typeface="Public Sans Bold"/>
                  <a:cs typeface="Public Sans Bold"/>
                  <a:sym typeface="Public Sans Bold"/>
                </a:rPr>
                <a:t>User</a:t>
              </a:r>
            </a:p>
          </p:txBody>
        </p:sp>
        <p:sp>
          <p:nvSpPr>
            <p:cNvPr name="TextBox 8" id="8"/>
            <p:cNvSpPr txBox="true"/>
            <p:nvPr/>
          </p:nvSpPr>
          <p:spPr>
            <a:xfrm rot="0">
              <a:off x="0" y="4399190"/>
              <a:ext cx="21440004" cy="1433872"/>
            </a:xfrm>
            <a:prstGeom prst="rect">
              <a:avLst/>
            </a:prstGeom>
          </p:spPr>
          <p:txBody>
            <a:bodyPr anchor="t" rtlCol="false" tIns="0" lIns="0" bIns="0" rIns="0">
              <a:spAutoFit/>
            </a:bodyPr>
            <a:lstStyle/>
            <a:p>
              <a:pPr algn="l" marL="675766" indent="-337883" lvl="1">
                <a:lnSpc>
                  <a:spcPts val="4381"/>
                </a:lnSpc>
                <a:buFont typeface="Arial"/>
                <a:buChar char="•"/>
              </a:pPr>
              <a:r>
                <a:rPr lang="en-US" sz="3129">
                  <a:solidFill>
                    <a:srgbClr val="2B2C30"/>
                  </a:solidFill>
                  <a:latin typeface="Public Sans"/>
                  <a:ea typeface="Public Sans"/>
                  <a:cs typeface="Public Sans"/>
                  <a:sym typeface="Public Sans"/>
                </a:rPr>
                <a:t>Returns from online purchases are double to quadruple that of physical store returns [1]</a:t>
              </a:r>
            </a:p>
          </p:txBody>
        </p:sp>
      </p:grpSp>
      <p:sp>
        <p:nvSpPr>
          <p:cNvPr name="TextBox 9" id="9"/>
          <p:cNvSpPr txBox="true"/>
          <p:nvPr/>
        </p:nvSpPr>
        <p:spPr>
          <a:xfrm rot="0">
            <a:off x="940471" y="9305925"/>
            <a:ext cx="17338596" cy="1250315"/>
          </a:xfrm>
          <a:prstGeom prst="rect">
            <a:avLst/>
          </a:prstGeom>
        </p:spPr>
        <p:txBody>
          <a:bodyPr anchor="t" rtlCol="false" tIns="0" lIns="0" bIns="0" rIns="0">
            <a:spAutoFit/>
          </a:bodyPr>
          <a:lstStyle/>
          <a:p>
            <a:pPr algn="l">
              <a:lnSpc>
                <a:spcPts val="1960"/>
              </a:lnSpc>
            </a:pPr>
            <a:r>
              <a:rPr lang="en-US" sz="1400" u="sng">
                <a:solidFill>
                  <a:srgbClr val="2B2C30"/>
                </a:solidFill>
                <a:latin typeface="Arimo"/>
                <a:ea typeface="Arimo"/>
                <a:cs typeface="Arimo"/>
                <a:sym typeface="Arimo"/>
                <a:hlinkClick r:id="rId3" tooltip="https://blog.cleanhub.com/ecommerce-returns-environmental-impact#:~:text=The%20carbon%20emissions%20associated%20with,human%20health%20and%20the%20environment."/>
              </a:rPr>
              <a:t>https://www.nature.com/articles/s41558-021-01246-9</a:t>
            </a:r>
          </a:p>
          <a:p>
            <a:pPr algn="l">
              <a:lnSpc>
                <a:spcPts val="1960"/>
              </a:lnSpc>
            </a:pPr>
            <a:r>
              <a:rPr lang="en-US" sz="1400" u="sng">
                <a:solidFill>
                  <a:srgbClr val="2B2C30"/>
                </a:solidFill>
                <a:latin typeface="Arimo"/>
                <a:ea typeface="Arimo"/>
                <a:cs typeface="Arimo"/>
                <a:sym typeface="Arimo"/>
                <a:hlinkClick r:id="rId4" tooltip="https://blog.cleanhub.com/ecommerce-returns-environmental-impact#:~:text=The%20carbon%20emissions%20associated%20with,human%20health%20and%20the%20environment."/>
              </a:rPr>
              <a:t>https://www.money.co.uk/guides/dirty-delivery-report-2020</a:t>
            </a:r>
          </a:p>
          <a:p>
            <a:pPr algn="l">
              <a:lnSpc>
                <a:spcPts val="1960"/>
              </a:lnSpc>
            </a:pPr>
            <a:r>
              <a:rPr lang="en-US" sz="1400" u="sng">
                <a:solidFill>
                  <a:srgbClr val="2B2C30"/>
                </a:solidFill>
                <a:latin typeface="Arimo"/>
                <a:ea typeface="Arimo"/>
                <a:cs typeface="Arimo"/>
                <a:sym typeface="Arimo"/>
              </a:rPr>
              <a:t>https://www.mdpi.com/2071-1050/14/5/3125#:~:text=The%20average%20mass%20of%20the,%2C%20and%20home%2Dmade%20pizzas</a:t>
            </a:r>
          </a:p>
          <a:p>
            <a:pPr algn="l">
              <a:lnSpc>
                <a:spcPts val="1960"/>
              </a:lnSpc>
            </a:pPr>
            <a:r>
              <a:rPr lang="en-US" sz="1400" u="sng">
                <a:solidFill>
                  <a:srgbClr val="2B2C30"/>
                </a:solidFill>
                <a:latin typeface="Arimo"/>
                <a:ea typeface="Arimo"/>
                <a:cs typeface="Arimo"/>
                <a:sym typeface="Arimo"/>
              </a:rPr>
              <a:t>https://www.carbonfact.com/blog/tshirt#:~:text=A%20t%2Dshirt%20is%207%20kg%20of%20CO2%20equivalent%20on%20average.&amp;text=The%20average%20carbon%20footprint%20of,in%20India%20(10%20kgCO2e)..</a:t>
            </a:r>
          </a:p>
          <a:p>
            <a:pPr algn="l">
              <a:lnSpc>
                <a:spcPts val="1960"/>
              </a:lnSpc>
            </a:pPr>
            <a:r>
              <a:rPr lang="en-US" sz="1400" u="sng">
                <a:solidFill>
                  <a:srgbClr val="2B2C30"/>
                </a:solidFill>
                <a:latin typeface="Arimo"/>
                <a:ea typeface="Arimo"/>
                <a:cs typeface="Arimo"/>
                <a:sym typeface="Arimo"/>
              </a:rPr>
              <a:t>https://blog.cleanhub.com/ecommerce-returns-environmental-impact#:~:text=The%20carbon%20emissions%20associated%20with,human%20health%20and%20the%20environment.</a:t>
            </a:r>
          </a:p>
        </p:txBody>
      </p:sp>
      <p:pic>
        <p:nvPicPr>
          <p:cNvPr name="Picture 10" id="10"/>
          <p:cNvPicPr>
            <a:picLocks noChangeAspect="true"/>
          </p:cNvPicPr>
          <p:nvPr/>
        </p:nvPicPr>
        <p:blipFill>
          <a:blip r:embed="rId5"/>
          <a:stretch>
            <a:fillRect/>
          </a:stretch>
        </p:blipFill>
        <p:spPr>
          <a:xfrm rot="0">
            <a:off x="5867301" y="1513462"/>
            <a:ext cx="7058220" cy="4055213"/>
          </a:xfrm>
          <a:prstGeom prst="rect">
            <a:avLst/>
          </a:prstGeom>
        </p:spPr>
      </p:pic>
      <p:sp>
        <p:nvSpPr>
          <p:cNvPr name="TextBox 11" id="11"/>
          <p:cNvSpPr txBox="true"/>
          <p:nvPr/>
        </p:nvSpPr>
        <p:spPr>
          <a:xfrm rot="0">
            <a:off x="5521889" y="2134174"/>
            <a:ext cx="813223" cy="533400"/>
          </a:xfrm>
          <a:prstGeom prst="rect">
            <a:avLst/>
          </a:prstGeom>
        </p:spPr>
        <p:txBody>
          <a:bodyPr anchor="t" rtlCol="false" tIns="0" lIns="0" bIns="0" rIns="0">
            <a:spAutoFit/>
          </a:bodyPr>
          <a:lstStyle/>
          <a:p>
            <a:pPr algn="r">
              <a:lnSpc>
                <a:spcPts val="2100"/>
              </a:lnSpc>
            </a:pPr>
            <a:r>
              <a:rPr lang="en-US" sz="1500">
                <a:solidFill>
                  <a:srgbClr val="545454"/>
                </a:solidFill>
                <a:latin typeface="Inter"/>
                <a:ea typeface="Inter"/>
                <a:cs typeface="Inter"/>
                <a:sym typeface="Inter"/>
              </a:rPr>
              <a:t>Single T-shirt</a:t>
            </a:r>
          </a:p>
        </p:txBody>
      </p:sp>
      <p:sp>
        <p:nvSpPr>
          <p:cNvPr name="TextBox 12" id="12"/>
          <p:cNvSpPr txBox="true"/>
          <p:nvPr/>
        </p:nvSpPr>
        <p:spPr>
          <a:xfrm rot="0">
            <a:off x="5521889" y="3039950"/>
            <a:ext cx="813223" cy="266700"/>
          </a:xfrm>
          <a:prstGeom prst="rect">
            <a:avLst/>
          </a:prstGeom>
        </p:spPr>
        <p:txBody>
          <a:bodyPr anchor="t" rtlCol="false" tIns="0" lIns="0" bIns="0" rIns="0">
            <a:spAutoFit/>
          </a:bodyPr>
          <a:lstStyle/>
          <a:p>
            <a:pPr algn="r">
              <a:lnSpc>
                <a:spcPts val="2100"/>
              </a:lnSpc>
            </a:pPr>
            <a:r>
              <a:rPr lang="en-US" sz="1500">
                <a:solidFill>
                  <a:srgbClr val="545454"/>
                </a:solidFill>
                <a:latin typeface="Inter"/>
                <a:ea typeface="Inter"/>
                <a:cs typeface="Inter"/>
                <a:sym typeface="Inter"/>
              </a:rPr>
              <a:t>Pizza</a:t>
            </a:r>
          </a:p>
        </p:txBody>
      </p:sp>
      <p:sp>
        <p:nvSpPr>
          <p:cNvPr name="TextBox 13" id="13"/>
          <p:cNvSpPr txBox="true"/>
          <p:nvPr/>
        </p:nvSpPr>
        <p:spPr>
          <a:xfrm rot="0">
            <a:off x="5521889" y="4395514"/>
            <a:ext cx="813223" cy="533400"/>
          </a:xfrm>
          <a:prstGeom prst="rect">
            <a:avLst/>
          </a:prstGeom>
        </p:spPr>
        <p:txBody>
          <a:bodyPr anchor="t" rtlCol="false" tIns="0" lIns="0" bIns="0" rIns="0">
            <a:spAutoFit/>
          </a:bodyPr>
          <a:lstStyle/>
          <a:p>
            <a:pPr algn="r">
              <a:lnSpc>
                <a:spcPts val="2100"/>
              </a:lnSpc>
            </a:pPr>
            <a:r>
              <a:rPr lang="en-US" sz="1500">
                <a:solidFill>
                  <a:srgbClr val="545454"/>
                </a:solidFill>
                <a:latin typeface="Inter"/>
                <a:ea typeface="Inter"/>
                <a:cs typeface="Inter"/>
                <a:sym typeface="Inter"/>
              </a:rPr>
              <a:t>Parcel Return</a:t>
            </a:r>
          </a:p>
        </p:txBody>
      </p:sp>
      <p:sp>
        <p:nvSpPr>
          <p:cNvPr name="TextBox 14" id="14"/>
          <p:cNvSpPr txBox="true"/>
          <p:nvPr/>
        </p:nvSpPr>
        <p:spPr>
          <a:xfrm rot="0">
            <a:off x="11196627" y="2267524"/>
            <a:ext cx="1013216" cy="266700"/>
          </a:xfrm>
          <a:prstGeom prst="rect">
            <a:avLst/>
          </a:prstGeom>
        </p:spPr>
        <p:txBody>
          <a:bodyPr anchor="t" rtlCol="false" tIns="0" lIns="0" bIns="0" rIns="0">
            <a:spAutoFit/>
          </a:bodyPr>
          <a:lstStyle/>
          <a:p>
            <a:pPr algn="l">
              <a:lnSpc>
                <a:spcPts val="2100"/>
              </a:lnSpc>
            </a:pPr>
            <a:r>
              <a:rPr lang="en-US" sz="1500" b="true">
                <a:solidFill>
                  <a:srgbClr val="545454"/>
                </a:solidFill>
                <a:latin typeface="Inter Bold"/>
                <a:ea typeface="Inter Bold"/>
                <a:cs typeface="Inter Bold"/>
                <a:sym typeface="Inter Bold"/>
              </a:rPr>
              <a:t>7 Kg CO2</a:t>
            </a:r>
          </a:p>
        </p:txBody>
      </p:sp>
      <p:sp>
        <p:nvSpPr>
          <p:cNvPr name="TextBox 15" id="15"/>
          <p:cNvSpPr txBox="true"/>
          <p:nvPr/>
        </p:nvSpPr>
        <p:spPr>
          <a:xfrm rot="0">
            <a:off x="6948683" y="3039950"/>
            <a:ext cx="1230883" cy="266700"/>
          </a:xfrm>
          <a:prstGeom prst="rect">
            <a:avLst/>
          </a:prstGeom>
        </p:spPr>
        <p:txBody>
          <a:bodyPr anchor="t" rtlCol="false" tIns="0" lIns="0" bIns="0" rIns="0">
            <a:spAutoFit/>
          </a:bodyPr>
          <a:lstStyle/>
          <a:p>
            <a:pPr algn="ctr">
              <a:lnSpc>
                <a:spcPts val="2100"/>
              </a:lnSpc>
              <a:spcBef>
                <a:spcPct val="0"/>
              </a:spcBef>
            </a:pPr>
            <a:r>
              <a:rPr lang="en-US" b="true" sz="1500">
                <a:solidFill>
                  <a:srgbClr val="545454"/>
                </a:solidFill>
                <a:latin typeface="Inter Bold"/>
                <a:ea typeface="Inter Bold"/>
                <a:cs typeface="Inter Bold"/>
                <a:sym typeface="Inter Bold"/>
              </a:rPr>
              <a:t>2 - 11 </a:t>
            </a:r>
            <a:r>
              <a:rPr lang="en-US" b="true" sz="1500">
                <a:solidFill>
                  <a:srgbClr val="545454"/>
                </a:solidFill>
                <a:latin typeface="Inter Bold"/>
                <a:ea typeface="Inter Bold"/>
                <a:cs typeface="Inter Bold"/>
                <a:sym typeface="Inter Bold"/>
              </a:rPr>
              <a:t>Kg CO2</a:t>
            </a:r>
          </a:p>
        </p:txBody>
      </p:sp>
      <p:sp>
        <p:nvSpPr>
          <p:cNvPr name="TextBox 16" id="16"/>
          <p:cNvSpPr txBox="true"/>
          <p:nvPr/>
        </p:nvSpPr>
        <p:spPr>
          <a:xfrm rot="0">
            <a:off x="8216489" y="3750619"/>
            <a:ext cx="1060698" cy="266700"/>
          </a:xfrm>
          <a:prstGeom prst="rect">
            <a:avLst/>
          </a:prstGeom>
        </p:spPr>
        <p:txBody>
          <a:bodyPr anchor="t" rtlCol="false" tIns="0" lIns="0" bIns="0" rIns="0">
            <a:spAutoFit/>
          </a:bodyPr>
          <a:lstStyle/>
          <a:p>
            <a:pPr algn="ctr">
              <a:lnSpc>
                <a:spcPts val="2100"/>
              </a:lnSpc>
              <a:spcBef>
                <a:spcPct val="0"/>
              </a:spcBef>
            </a:pPr>
            <a:r>
              <a:rPr lang="en-US" b="true" sz="1500">
                <a:solidFill>
                  <a:srgbClr val="545454"/>
                </a:solidFill>
                <a:latin typeface="Inter Bold"/>
                <a:ea typeface="Inter Bold"/>
                <a:cs typeface="Inter Bold"/>
                <a:sym typeface="Inter Bold"/>
              </a:rPr>
              <a:t>3.6</a:t>
            </a:r>
            <a:r>
              <a:rPr lang="en-US" b="true" sz="1500">
                <a:solidFill>
                  <a:srgbClr val="545454"/>
                </a:solidFill>
                <a:latin typeface="Inter Bold"/>
                <a:ea typeface="Inter Bold"/>
                <a:cs typeface="Inter Bold"/>
                <a:sym typeface="Inter Bold"/>
              </a:rPr>
              <a:t> Kg CO2</a:t>
            </a:r>
          </a:p>
        </p:txBody>
      </p:sp>
      <p:sp>
        <p:nvSpPr>
          <p:cNvPr name="TextBox 17" id="17"/>
          <p:cNvSpPr txBox="true"/>
          <p:nvPr/>
        </p:nvSpPr>
        <p:spPr>
          <a:xfrm rot="0">
            <a:off x="6470775" y="4528864"/>
            <a:ext cx="1019621" cy="266700"/>
          </a:xfrm>
          <a:prstGeom prst="rect">
            <a:avLst/>
          </a:prstGeom>
        </p:spPr>
        <p:txBody>
          <a:bodyPr anchor="t" rtlCol="false" tIns="0" lIns="0" bIns="0" rIns="0">
            <a:spAutoFit/>
          </a:bodyPr>
          <a:lstStyle/>
          <a:p>
            <a:pPr algn="ctr">
              <a:lnSpc>
                <a:spcPts val="2100"/>
              </a:lnSpc>
              <a:spcBef>
                <a:spcPct val="0"/>
              </a:spcBef>
            </a:pPr>
            <a:r>
              <a:rPr lang="en-US" b="true" sz="1500">
                <a:solidFill>
                  <a:srgbClr val="545454"/>
                </a:solidFill>
                <a:latin typeface="Inter Bold"/>
                <a:ea typeface="Inter Bold"/>
                <a:cs typeface="Inter Bold"/>
                <a:sym typeface="Inter Bold"/>
              </a:rPr>
              <a:t>1.2</a:t>
            </a:r>
            <a:r>
              <a:rPr lang="en-US" b="true" sz="1500">
                <a:solidFill>
                  <a:srgbClr val="545454"/>
                </a:solidFill>
                <a:latin typeface="Inter Bold"/>
                <a:ea typeface="Inter Bold"/>
                <a:cs typeface="Inter Bold"/>
                <a:sym typeface="Inter Bold"/>
              </a:rPr>
              <a:t> Kg CO2</a:t>
            </a:r>
          </a:p>
        </p:txBody>
      </p:sp>
      <p:sp>
        <p:nvSpPr>
          <p:cNvPr name="TextBox 18" id="18"/>
          <p:cNvSpPr txBox="true"/>
          <p:nvPr/>
        </p:nvSpPr>
        <p:spPr>
          <a:xfrm rot="0">
            <a:off x="5521889" y="3692067"/>
            <a:ext cx="813223" cy="533400"/>
          </a:xfrm>
          <a:prstGeom prst="rect">
            <a:avLst/>
          </a:prstGeom>
        </p:spPr>
        <p:txBody>
          <a:bodyPr anchor="t" rtlCol="false" tIns="0" lIns="0" bIns="0" rIns="0">
            <a:spAutoFit/>
          </a:bodyPr>
          <a:lstStyle/>
          <a:p>
            <a:pPr algn="r">
              <a:lnSpc>
                <a:spcPts val="2100"/>
              </a:lnSpc>
            </a:pPr>
            <a:r>
              <a:rPr lang="en-US" sz="1500">
                <a:solidFill>
                  <a:srgbClr val="545454"/>
                </a:solidFill>
                <a:latin typeface="Inter"/>
                <a:ea typeface="Inter"/>
                <a:cs typeface="Inter"/>
                <a:sym typeface="Inter"/>
              </a:rPr>
              <a:t>Parcel Delivery</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4325353" y="2306331"/>
            <a:ext cx="9637294" cy="7227971"/>
          </a:xfrm>
          <a:custGeom>
            <a:avLst/>
            <a:gdLst/>
            <a:ahLst/>
            <a:cxnLst/>
            <a:rect r="r" b="b" t="t" l="l"/>
            <a:pathLst>
              <a:path h="7227971" w="9637294">
                <a:moveTo>
                  <a:pt x="0" y="0"/>
                </a:moveTo>
                <a:lnTo>
                  <a:pt x="9637294" y="0"/>
                </a:lnTo>
                <a:lnTo>
                  <a:pt x="9637294" y="7227971"/>
                </a:lnTo>
                <a:lnTo>
                  <a:pt x="0" y="7227971"/>
                </a:lnTo>
                <a:lnTo>
                  <a:pt x="0" y="0"/>
                </a:lnTo>
                <a:close/>
              </a:path>
            </a:pathLst>
          </a:custGeom>
          <a:blipFill>
            <a:blip r:embed="rId3"/>
            <a:stretch>
              <a:fillRect l="0" t="0" r="0" b="0"/>
            </a:stretch>
          </a:blipFill>
        </p:spPr>
      </p:sp>
      <p:sp>
        <p:nvSpPr>
          <p:cNvPr name="TextBox 4" id="4"/>
          <p:cNvSpPr txBox="true"/>
          <p:nvPr/>
        </p:nvSpPr>
        <p:spPr>
          <a:xfrm rot="0">
            <a:off x="1006871" y="942975"/>
            <a:ext cx="16230600" cy="651099"/>
          </a:xfrm>
          <a:prstGeom prst="rect">
            <a:avLst/>
          </a:prstGeom>
        </p:spPr>
        <p:txBody>
          <a:bodyPr anchor="t" rtlCol="false" tIns="0" lIns="0" bIns="0" rIns="0">
            <a:spAutoFit/>
          </a:bodyPr>
          <a:lstStyle/>
          <a:p>
            <a:pPr algn="l">
              <a:lnSpc>
                <a:spcPts val="5200"/>
              </a:lnSpc>
              <a:spcBef>
                <a:spcPct val="0"/>
              </a:spcBef>
            </a:pPr>
            <a:r>
              <a:rPr lang="en-US" b="true" sz="3714" spc="843">
                <a:solidFill>
                  <a:srgbClr val="2B2C30"/>
                </a:solidFill>
                <a:latin typeface="Public Sans Bold"/>
                <a:ea typeface="Public Sans Bold"/>
                <a:cs typeface="Public Sans Bold"/>
                <a:sym typeface="Public Sans Bold"/>
              </a:rPr>
              <a:t>MEET THE TEAM</a:t>
            </a:r>
          </a:p>
        </p:txBody>
      </p:sp>
      <p:grpSp>
        <p:nvGrpSpPr>
          <p:cNvPr name="Group 5" id="5"/>
          <p:cNvGrpSpPr/>
          <p:nvPr/>
        </p:nvGrpSpPr>
        <p:grpSpPr>
          <a:xfrm rot="0">
            <a:off x="991552" y="3066098"/>
            <a:ext cx="1341120" cy="1954530"/>
            <a:chOff x="0" y="0"/>
            <a:chExt cx="1788160" cy="2606040"/>
          </a:xfrm>
        </p:grpSpPr>
        <p:sp>
          <p:nvSpPr>
            <p:cNvPr name="Freeform 6" id="6"/>
            <p:cNvSpPr/>
            <p:nvPr/>
          </p:nvSpPr>
          <p:spPr>
            <a:xfrm flipH="false" flipV="false" rot="0">
              <a:off x="48260" y="48260"/>
              <a:ext cx="1690370" cy="2513330"/>
            </a:xfrm>
            <a:custGeom>
              <a:avLst/>
              <a:gdLst/>
              <a:ahLst/>
              <a:cxnLst/>
              <a:rect r="r" b="b" t="t" l="l"/>
              <a:pathLst>
                <a:path h="2513330" w="1690370">
                  <a:moveTo>
                    <a:pt x="1264920" y="96520"/>
                  </a:moveTo>
                  <a:cubicBezTo>
                    <a:pt x="1233170" y="401320"/>
                    <a:pt x="1206500" y="481330"/>
                    <a:pt x="1177290" y="557530"/>
                  </a:cubicBezTo>
                  <a:cubicBezTo>
                    <a:pt x="1146810" y="636270"/>
                    <a:pt x="1104900" y="725170"/>
                    <a:pt x="1069340" y="788670"/>
                  </a:cubicBezTo>
                  <a:cubicBezTo>
                    <a:pt x="1043940" y="836930"/>
                    <a:pt x="1026160" y="864870"/>
                    <a:pt x="993140" y="911860"/>
                  </a:cubicBezTo>
                  <a:cubicBezTo>
                    <a:pt x="943610" y="980440"/>
                    <a:pt x="882650" y="1071880"/>
                    <a:pt x="800100" y="1155700"/>
                  </a:cubicBezTo>
                  <a:cubicBezTo>
                    <a:pt x="687070" y="1267460"/>
                    <a:pt x="494030" y="1428750"/>
                    <a:pt x="359410" y="1503680"/>
                  </a:cubicBezTo>
                  <a:cubicBezTo>
                    <a:pt x="264160" y="1558290"/>
                    <a:pt x="151130" y="1604010"/>
                    <a:pt x="93980" y="1602740"/>
                  </a:cubicBezTo>
                  <a:cubicBezTo>
                    <a:pt x="66040" y="1602740"/>
                    <a:pt x="46990" y="1591310"/>
                    <a:pt x="31750" y="1576070"/>
                  </a:cubicBezTo>
                  <a:cubicBezTo>
                    <a:pt x="16510" y="1562100"/>
                    <a:pt x="5080" y="1534160"/>
                    <a:pt x="2540" y="1515110"/>
                  </a:cubicBezTo>
                  <a:cubicBezTo>
                    <a:pt x="0" y="1499870"/>
                    <a:pt x="3810" y="1483360"/>
                    <a:pt x="10160" y="1470660"/>
                  </a:cubicBezTo>
                  <a:cubicBezTo>
                    <a:pt x="15240" y="1456690"/>
                    <a:pt x="19050" y="1446530"/>
                    <a:pt x="36830" y="1433830"/>
                  </a:cubicBezTo>
                  <a:cubicBezTo>
                    <a:pt x="97790" y="1390650"/>
                    <a:pt x="364490" y="1318260"/>
                    <a:pt x="515620" y="1281430"/>
                  </a:cubicBezTo>
                  <a:cubicBezTo>
                    <a:pt x="648970" y="1249680"/>
                    <a:pt x="778510" y="1217930"/>
                    <a:pt x="896620" y="1217930"/>
                  </a:cubicBezTo>
                  <a:cubicBezTo>
                    <a:pt x="999490" y="1217930"/>
                    <a:pt x="1096010" y="1228090"/>
                    <a:pt x="1183640" y="1268730"/>
                  </a:cubicBezTo>
                  <a:cubicBezTo>
                    <a:pt x="1277620" y="1310640"/>
                    <a:pt x="1383030" y="1416050"/>
                    <a:pt x="1437640" y="1473200"/>
                  </a:cubicBezTo>
                  <a:cubicBezTo>
                    <a:pt x="1468120" y="1506220"/>
                    <a:pt x="1484630" y="1530350"/>
                    <a:pt x="1501140" y="1560830"/>
                  </a:cubicBezTo>
                  <a:cubicBezTo>
                    <a:pt x="1517650" y="1590040"/>
                    <a:pt x="1525270" y="1619250"/>
                    <a:pt x="1537970" y="1652270"/>
                  </a:cubicBezTo>
                  <a:cubicBezTo>
                    <a:pt x="1551940" y="1690370"/>
                    <a:pt x="1568450" y="1725930"/>
                    <a:pt x="1582420" y="1774190"/>
                  </a:cubicBezTo>
                  <a:cubicBezTo>
                    <a:pt x="1602740" y="1842770"/>
                    <a:pt x="1628140" y="1940560"/>
                    <a:pt x="1640840" y="2026920"/>
                  </a:cubicBezTo>
                  <a:cubicBezTo>
                    <a:pt x="1653540" y="2115820"/>
                    <a:pt x="1682750" y="2265680"/>
                    <a:pt x="1659890" y="2302510"/>
                  </a:cubicBezTo>
                  <a:cubicBezTo>
                    <a:pt x="1649730" y="2317750"/>
                    <a:pt x="1615440" y="2311400"/>
                    <a:pt x="1615440" y="2319020"/>
                  </a:cubicBezTo>
                  <a:cubicBezTo>
                    <a:pt x="1614170" y="2326640"/>
                    <a:pt x="1654810" y="2335530"/>
                    <a:pt x="1666240" y="2350770"/>
                  </a:cubicBezTo>
                  <a:cubicBezTo>
                    <a:pt x="1678940" y="2366010"/>
                    <a:pt x="1686560" y="2391410"/>
                    <a:pt x="1687830" y="2407920"/>
                  </a:cubicBezTo>
                  <a:cubicBezTo>
                    <a:pt x="1689100" y="2419350"/>
                    <a:pt x="1689100" y="2426970"/>
                    <a:pt x="1684020" y="2438400"/>
                  </a:cubicBezTo>
                  <a:cubicBezTo>
                    <a:pt x="1678940" y="2453640"/>
                    <a:pt x="1664970" y="2476500"/>
                    <a:pt x="1649730" y="2487930"/>
                  </a:cubicBezTo>
                  <a:cubicBezTo>
                    <a:pt x="1633220" y="2499360"/>
                    <a:pt x="1610360" y="2506980"/>
                    <a:pt x="1591310" y="2506980"/>
                  </a:cubicBezTo>
                  <a:cubicBezTo>
                    <a:pt x="1572260" y="2505710"/>
                    <a:pt x="1549400" y="2498090"/>
                    <a:pt x="1534160" y="2485390"/>
                  </a:cubicBezTo>
                  <a:cubicBezTo>
                    <a:pt x="1518920" y="2473960"/>
                    <a:pt x="1506220" y="2453640"/>
                    <a:pt x="1501140" y="2434590"/>
                  </a:cubicBezTo>
                  <a:cubicBezTo>
                    <a:pt x="1496060" y="2416810"/>
                    <a:pt x="1497330" y="2392680"/>
                    <a:pt x="1504950" y="2374900"/>
                  </a:cubicBezTo>
                  <a:cubicBezTo>
                    <a:pt x="1512570" y="2357120"/>
                    <a:pt x="1529080" y="2338070"/>
                    <a:pt x="1545590" y="2329180"/>
                  </a:cubicBezTo>
                  <a:cubicBezTo>
                    <a:pt x="1562100" y="2319020"/>
                    <a:pt x="1588770" y="2316480"/>
                    <a:pt x="1605280" y="2316480"/>
                  </a:cubicBezTo>
                  <a:cubicBezTo>
                    <a:pt x="1616710" y="2317750"/>
                    <a:pt x="1625600" y="2321560"/>
                    <a:pt x="1634490" y="2325370"/>
                  </a:cubicBezTo>
                  <a:cubicBezTo>
                    <a:pt x="1643380" y="2330450"/>
                    <a:pt x="1652270" y="2334260"/>
                    <a:pt x="1659890" y="2343150"/>
                  </a:cubicBezTo>
                  <a:cubicBezTo>
                    <a:pt x="1670050" y="2355850"/>
                    <a:pt x="1684020" y="2381250"/>
                    <a:pt x="1687830" y="2397760"/>
                  </a:cubicBezTo>
                  <a:cubicBezTo>
                    <a:pt x="1690370" y="2409190"/>
                    <a:pt x="1689100" y="2416810"/>
                    <a:pt x="1686560" y="2428240"/>
                  </a:cubicBezTo>
                  <a:cubicBezTo>
                    <a:pt x="1682750" y="2443480"/>
                    <a:pt x="1668780" y="2468880"/>
                    <a:pt x="1657350" y="2481580"/>
                  </a:cubicBezTo>
                  <a:cubicBezTo>
                    <a:pt x="1649730" y="2490470"/>
                    <a:pt x="1642110" y="2494280"/>
                    <a:pt x="1631950" y="2498090"/>
                  </a:cubicBezTo>
                  <a:cubicBezTo>
                    <a:pt x="1615440" y="2503170"/>
                    <a:pt x="1591310" y="2513330"/>
                    <a:pt x="1570990" y="2504440"/>
                  </a:cubicBezTo>
                  <a:cubicBezTo>
                    <a:pt x="1536700" y="2487930"/>
                    <a:pt x="1488440" y="2418080"/>
                    <a:pt x="1469390" y="2362200"/>
                  </a:cubicBezTo>
                  <a:cubicBezTo>
                    <a:pt x="1447800" y="2296160"/>
                    <a:pt x="1474470" y="2214880"/>
                    <a:pt x="1464310" y="2128520"/>
                  </a:cubicBezTo>
                  <a:cubicBezTo>
                    <a:pt x="1451610" y="2018030"/>
                    <a:pt x="1409700" y="1841500"/>
                    <a:pt x="1381760" y="1753870"/>
                  </a:cubicBezTo>
                  <a:cubicBezTo>
                    <a:pt x="1366520" y="1703070"/>
                    <a:pt x="1361440" y="1675130"/>
                    <a:pt x="1333500" y="1637030"/>
                  </a:cubicBezTo>
                  <a:cubicBezTo>
                    <a:pt x="1292860" y="1582420"/>
                    <a:pt x="1197610" y="1511300"/>
                    <a:pt x="1141730" y="1475740"/>
                  </a:cubicBezTo>
                  <a:cubicBezTo>
                    <a:pt x="1103630" y="1451610"/>
                    <a:pt x="1074420" y="1438910"/>
                    <a:pt x="1041400" y="1427480"/>
                  </a:cubicBezTo>
                  <a:cubicBezTo>
                    <a:pt x="1009650" y="1416050"/>
                    <a:pt x="980440" y="1409700"/>
                    <a:pt x="946150" y="1407160"/>
                  </a:cubicBezTo>
                  <a:cubicBezTo>
                    <a:pt x="906780" y="1403350"/>
                    <a:pt x="869950" y="1408430"/>
                    <a:pt x="819150" y="1414780"/>
                  </a:cubicBezTo>
                  <a:cubicBezTo>
                    <a:pt x="739140" y="1424940"/>
                    <a:pt x="595630" y="1449070"/>
                    <a:pt x="515620" y="1473200"/>
                  </a:cubicBezTo>
                  <a:cubicBezTo>
                    <a:pt x="459740" y="1489710"/>
                    <a:pt x="434340" y="1511300"/>
                    <a:pt x="379730" y="1530350"/>
                  </a:cubicBezTo>
                  <a:cubicBezTo>
                    <a:pt x="303530" y="1555750"/>
                    <a:pt x="153670" y="1607820"/>
                    <a:pt x="93980" y="1602740"/>
                  </a:cubicBezTo>
                  <a:cubicBezTo>
                    <a:pt x="64770" y="1600200"/>
                    <a:pt x="46990" y="1591310"/>
                    <a:pt x="31750" y="1576070"/>
                  </a:cubicBezTo>
                  <a:cubicBezTo>
                    <a:pt x="16510" y="1562100"/>
                    <a:pt x="5080" y="1534160"/>
                    <a:pt x="2540" y="1515110"/>
                  </a:cubicBezTo>
                  <a:cubicBezTo>
                    <a:pt x="0" y="1499870"/>
                    <a:pt x="3810" y="1484630"/>
                    <a:pt x="10160" y="1470660"/>
                  </a:cubicBezTo>
                  <a:cubicBezTo>
                    <a:pt x="17780" y="1452880"/>
                    <a:pt x="29210" y="1438910"/>
                    <a:pt x="52070" y="1422400"/>
                  </a:cubicBezTo>
                  <a:cubicBezTo>
                    <a:pt x="99060" y="1388110"/>
                    <a:pt x="222250" y="1362710"/>
                    <a:pt x="304800" y="1314450"/>
                  </a:cubicBezTo>
                  <a:cubicBezTo>
                    <a:pt x="397510" y="1258570"/>
                    <a:pt x="515620" y="1150620"/>
                    <a:pt x="577850" y="1097280"/>
                  </a:cubicBezTo>
                  <a:cubicBezTo>
                    <a:pt x="612140" y="1069340"/>
                    <a:pt x="626110" y="1061720"/>
                    <a:pt x="655320" y="1031240"/>
                  </a:cubicBezTo>
                  <a:cubicBezTo>
                    <a:pt x="704850" y="979170"/>
                    <a:pt x="788670" y="869950"/>
                    <a:pt x="831850" y="808990"/>
                  </a:cubicBezTo>
                  <a:cubicBezTo>
                    <a:pt x="859790" y="769620"/>
                    <a:pt x="873760" y="750570"/>
                    <a:pt x="897890" y="706120"/>
                  </a:cubicBezTo>
                  <a:cubicBezTo>
                    <a:pt x="938530" y="631190"/>
                    <a:pt x="1008380" y="485140"/>
                    <a:pt x="1037590" y="393700"/>
                  </a:cubicBezTo>
                  <a:cubicBezTo>
                    <a:pt x="1059180" y="325120"/>
                    <a:pt x="1068070" y="266700"/>
                    <a:pt x="1074420" y="210820"/>
                  </a:cubicBezTo>
                  <a:cubicBezTo>
                    <a:pt x="1079500" y="161290"/>
                    <a:pt x="1069340" y="105410"/>
                    <a:pt x="1076960" y="73660"/>
                  </a:cubicBezTo>
                  <a:cubicBezTo>
                    <a:pt x="1082040" y="55880"/>
                    <a:pt x="1087120" y="44450"/>
                    <a:pt x="1098550" y="34290"/>
                  </a:cubicBezTo>
                  <a:cubicBezTo>
                    <a:pt x="1112520" y="20320"/>
                    <a:pt x="1139190" y="6350"/>
                    <a:pt x="1158240" y="2540"/>
                  </a:cubicBezTo>
                  <a:cubicBezTo>
                    <a:pt x="1173480" y="0"/>
                    <a:pt x="1189990" y="2540"/>
                    <a:pt x="1203960" y="7620"/>
                  </a:cubicBezTo>
                  <a:cubicBezTo>
                    <a:pt x="1216660" y="12700"/>
                    <a:pt x="1230630" y="21590"/>
                    <a:pt x="1240790" y="34290"/>
                  </a:cubicBezTo>
                  <a:cubicBezTo>
                    <a:pt x="1253490" y="49530"/>
                    <a:pt x="1264920" y="96520"/>
                    <a:pt x="1264920" y="96520"/>
                  </a:cubicBezTo>
                </a:path>
              </a:pathLst>
            </a:custGeom>
            <a:solidFill>
              <a:srgbClr val="FF7E1D"/>
            </a:solidFill>
            <a:ln cap="sq">
              <a:noFill/>
              <a:prstDash val="solid"/>
              <a:miter/>
            </a:ln>
          </p:spPr>
        </p:sp>
      </p:grpSp>
      <p:grpSp>
        <p:nvGrpSpPr>
          <p:cNvPr name="Group 7" id="7"/>
          <p:cNvGrpSpPr/>
          <p:nvPr/>
        </p:nvGrpSpPr>
        <p:grpSpPr>
          <a:xfrm rot="0">
            <a:off x="1796415" y="3088005"/>
            <a:ext cx="1254442" cy="1887855"/>
            <a:chOff x="0" y="0"/>
            <a:chExt cx="1672590" cy="2517140"/>
          </a:xfrm>
        </p:grpSpPr>
        <p:sp>
          <p:nvSpPr>
            <p:cNvPr name="Freeform 8" id="8"/>
            <p:cNvSpPr/>
            <p:nvPr/>
          </p:nvSpPr>
          <p:spPr>
            <a:xfrm flipH="false" flipV="false" rot="0">
              <a:off x="48260" y="46990"/>
              <a:ext cx="1576070" cy="2421890"/>
            </a:xfrm>
            <a:custGeom>
              <a:avLst/>
              <a:gdLst/>
              <a:ahLst/>
              <a:cxnLst/>
              <a:rect r="r" b="b" t="t" l="l"/>
              <a:pathLst>
                <a:path h="2421890" w="1576070">
                  <a:moveTo>
                    <a:pt x="177800" y="48260"/>
                  </a:moveTo>
                  <a:cubicBezTo>
                    <a:pt x="314960" y="264160"/>
                    <a:pt x="353060" y="287020"/>
                    <a:pt x="387350" y="316230"/>
                  </a:cubicBezTo>
                  <a:cubicBezTo>
                    <a:pt x="419100" y="342900"/>
                    <a:pt x="445770" y="372110"/>
                    <a:pt x="480060" y="391160"/>
                  </a:cubicBezTo>
                  <a:cubicBezTo>
                    <a:pt x="514350" y="408940"/>
                    <a:pt x="554990" y="408940"/>
                    <a:pt x="591820" y="424180"/>
                  </a:cubicBezTo>
                  <a:cubicBezTo>
                    <a:pt x="629920" y="440690"/>
                    <a:pt x="651510" y="476250"/>
                    <a:pt x="704850" y="490220"/>
                  </a:cubicBezTo>
                  <a:cubicBezTo>
                    <a:pt x="810260" y="516890"/>
                    <a:pt x="1085850" y="492760"/>
                    <a:pt x="1198880" y="481330"/>
                  </a:cubicBezTo>
                  <a:cubicBezTo>
                    <a:pt x="1259840" y="476250"/>
                    <a:pt x="1291590" y="461010"/>
                    <a:pt x="1337310" y="457200"/>
                  </a:cubicBezTo>
                  <a:cubicBezTo>
                    <a:pt x="1384300" y="452120"/>
                    <a:pt x="1445260" y="449580"/>
                    <a:pt x="1479550" y="453390"/>
                  </a:cubicBezTo>
                  <a:cubicBezTo>
                    <a:pt x="1498600" y="455930"/>
                    <a:pt x="1510030" y="457200"/>
                    <a:pt x="1524000" y="464820"/>
                  </a:cubicBezTo>
                  <a:cubicBezTo>
                    <a:pt x="1536700" y="471170"/>
                    <a:pt x="1549400" y="481330"/>
                    <a:pt x="1557020" y="494030"/>
                  </a:cubicBezTo>
                  <a:cubicBezTo>
                    <a:pt x="1567180" y="511810"/>
                    <a:pt x="1576070" y="539750"/>
                    <a:pt x="1573530" y="560070"/>
                  </a:cubicBezTo>
                  <a:cubicBezTo>
                    <a:pt x="1570990" y="581660"/>
                    <a:pt x="1562100" y="601980"/>
                    <a:pt x="1541780" y="619760"/>
                  </a:cubicBezTo>
                  <a:cubicBezTo>
                    <a:pt x="1510030" y="650240"/>
                    <a:pt x="1431290" y="655320"/>
                    <a:pt x="1374140" y="695960"/>
                  </a:cubicBezTo>
                  <a:cubicBezTo>
                    <a:pt x="1294130" y="751840"/>
                    <a:pt x="1181100" y="887730"/>
                    <a:pt x="1126490" y="952500"/>
                  </a:cubicBezTo>
                  <a:cubicBezTo>
                    <a:pt x="1096010" y="988060"/>
                    <a:pt x="1087120" y="1014730"/>
                    <a:pt x="1061720" y="1038860"/>
                  </a:cubicBezTo>
                  <a:cubicBezTo>
                    <a:pt x="1038860" y="1062990"/>
                    <a:pt x="1004570" y="1074420"/>
                    <a:pt x="982980" y="1098550"/>
                  </a:cubicBezTo>
                  <a:cubicBezTo>
                    <a:pt x="961390" y="1121410"/>
                    <a:pt x="947420" y="1143000"/>
                    <a:pt x="929640" y="1177290"/>
                  </a:cubicBezTo>
                  <a:cubicBezTo>
                    <a:pt x="901700" y="1231900"/>
                    <a:pt x="858520" y="1339850"/>
                    <a:pt x="845820" y="1400810"/>
                  </a:cubicBezTo>
                  <a:cubicBezTo>
                    <a:pt x="838200" y="1440180"/>
                    <a:pt x="844550" y="1466850"/>
                    <a:pt x="839470" y="1499870"/>
                  </a:cubicBezTo>
                  <a:cubicBezTo>
                    <a:pt x="834390" y="1535430"/>
                    <a:pt x="819150" y="1569720"/>
                    <a:pt x="814070" y="1605280"/>
                  </a:cubicBezTo>
                  <a:cubicBezTo>
                    <a:pt x="808990" y="1639570"/>
                    <a:pt x="814070" y="1675130"/>
                    <a:pt x="808990" y="1709420"/>
                  </a:cubicBezTo>
                  <a:cubicBezTo>
                    <a:pt x="803910" y="1742440"/>
                    <a:pt x="788670" y="1771650"/>
                    <a:pt x="784860" y="1805940"/>
                  </a:cubicBezTo>
                  <a:cubicBezTo>
                    <a:pt x="779780" y="1841500"/>
                    <a:pt x="788670" y="1878330"/>
                    <a:pt x="784860" y="1916430"/>
                  </a:cubicBezTo>
                  <a:cubicBezTo>
                    <a:pt x="779780" y="1959610"/>
                    <a:pt x="759460" y="1995170"/>
                    <a:pt x="753110" y="2049780"/>
                  </a:cubicBezTo>
                  <a:cubicBezTo>
                    <a:pt x="742950" y="2131060"/>
                    <a:pt x="770890" y="2299970"/>
                    <a:pt x="751840" y="2357120"/>
                  </a:cubicBezTo>
                  <a:cubicBezTo>
                    <a:pt x="742950" y="2382520"/>
                    <a:pt x="727710" y="2395220"/>
                    <a:pt x="715010" y="2405380"/>
                  </a:cubicBezTo>
                  <a:cubicBezTo>
                    <a:pt x="704850" y="2413000"/>
                    <a:pt x="698500" y="2416810"/>
                    <a:pt x="687070" y="2418080"/>
                  </a:cubicBezTo>
                  <a:cubicBezTo>
                    <a:pt x="670560" y="2421890"/>
                    <a:pt x="643890" y="2421890"/>
                    <a:pt x="626110" y="2415540"/>
                  </a:cubicBezTo>
                  <a:cubicBezTo>
                    <a:pt x="608330" y="2407920"/>
                    <a:pt x="589280" y="2392680"/>
                    <a:pt x="579120" y="2376170"/>
                  </a:cubicBezTo>
                  <a:cubicBezTo>
                    <a:pt x="568960" y="2359660"/>
                    <a:pt x="563880" y="2335530"/>
                    <a:pt x="566420" y="2316480"/>
                  </a:cubicBezTo>
                  <a:cubicBezTo>
                    <a:pt x="568960" y="2297430"/>
                    <a:pt x="581660" y="2274570"/>
                    <a:pt x="591820" y="2261870"/>
                  </a:cubicBezTo>
                  <a:cubicBezTo>
                    <a:pt x="599440" y="2251710"/>
                    <a:pt x="605790" y="2246630"/>
                    <a:pt x="615950" y="2242820"/>
                  </a:cubicBezTo>
                  <a:cubicBezTo>
                    <a:pt x="631190" y="2236470"/>
                    <a:pt x="660400" y="2231390"/>
                    <a:pt x="676910" y="2232660"/>
                  </a:cubicBezTo>
                  <a:cubicBezTo>
                    <a:pt x="688340" y="2233930"/>
                    <a:pt x="695960" y="2236470"/>
                    <a:pt x="706120" y="2242820"/>
                  </a:cubicBezTo>
                  <a:cubicBezTo>
                    <a:pt x="718820" y="2251710"/>
                    <a:pt x="739140" y="2269490"/>
                    <a:pt x="748030" y="2287270"/>
                  </a:cubicBezTo>
                  <a:cubicBezTo>
                    <a:pt x="755650" y="2303780"/>
                    <a:pt x="755650" y="2330450"/>
                    <a:pt x="754380" y="2346960"/>
                  </a:cubicBezTo>
                  <a:cubicBezTo>
                    <a:pt x="751840" y="2358390"/>
                    <a:pt x="749300" y="2366010"/>
                    <a:pt x="742950" y="2376170"/>
                  </a:cubicBezTo>
                  <a:cubicBezTo>
                    <a:pt x="732790" y="2388870"/>
                    <a:pt x="713740" y="2407920"/>
                    <a:pt x="695960" y="2415540"/>
                  </a:cubicBezTo>
                  <a:cubicBezTo>
                    <a:pt x="678180" y="2421890"/>
                    <a:pt x="651510" y="2421890"/>
                    <a:pt x="635000" y="2418080"/>
                  </a:cubicBezTo>
                  <a:cubicBezTo>
                    <a:pt x="623570" y="2416810"/>
                    <a:pt x="615950" y="2413000"/>
                    <a:pt x="607060" y="2405380"/>
                  </a:cubicBezTo>
                  <a:cubicBezTo>
                    <a:pt x="594360" y="2395220"/>
                    <a:pt x="579120" y="2382520"/>
                    <a:pt x="570230" y="2357120"/>
                  </a:cubicBezTo>
                  <a:cubicBezTo>
                    <a:pt x="551180" y="2301240"/>
                    <a:pt x="557530" y="2131060"/>
                    <a:pt x="566420" y="2054860"/>
                  </a:cubicBezTo>
                  <a:cubicBezTo>
                    <a:pt x="571500" y="2007870"/>
                    <a:pt x="588010" y="1986280"/>
                    <a:pt x="594360" y="1941830"/>
                  </a:cubicBezTo>
                  <a:cubicBezTo>
                    <a:pt x="601980" y="1879600"/>
                    <a:pt x="595630" y="1781810"/>
                    <a:pt x="601980" y="1718310"/>
                  </a:cubicBezTo>
                  <a:cubicBezTo>
                    <a:pt x="607060" y="1671320"/>
                    <a:pt x="612140" y="1647190"/>
                    <a:pt x="623570" y="1596390"/>
                  </a:cubicBezTo>
                  <a:cubicBezTo>
                    <a:pt x="642620" y="1507490"/>
                    <a:pt x="678180" y="1336040"/>
                    <a:pt x="716280" y="1238250"/>
                  </a:cubicBezTo>
                  <a:cubicBezTo>
                    <a:pt x="744220" y="1163320"/>
                    <a:pt x="775970" y="1111250"/>
                    <a:pt x="814070" y="1050290"/>
                  </a:cubicBezTo>
                  <a:cubicBezTo>
                    <a:pt x="854710" y="985520"/>
                    <a:pt x="895350" y="928370"/>
                    <a:pt x="955040" y="859790"/>
                  </a:cubicBezTo>
                  <a:cubicBezTo>
                    <a:pt x="1037590" y="763270"/>
                    <a:pt x="1176020" y="609600"/>
                    <a:pt x="1277620" y="541020"/>
                  </a:cubicBezTo>
                  <a:cubicBezTo>
                    <a:pt x="1347470" y="492760"/>
                    <a:pt x="1431290" y="454660"/>
                    <a:pt x="1479550" y="453390"/>
                  </a:cubicBezTo>
                  <a:cubicBezTo>
                    <a:pt x="1506220" y="453390"/>
                    <a:pt x="1526540" y="463550"/>
                    <a:pt x="1541780" y="477520"/>
                  </a:cubicBezTo>
                  <a:cubicBezTo>
                    <a:pt x="1558290" y="491490"/>
                    <a:pt x="1570990" y="516890"/>
                    <a:pt x="1573530" y="537210"/>
                  </a:cubicBezTo>
                  <a:cubicBezTo>
                    <a:pt x="1576070" y="557530"/>
                    <a:pt x="1567180" y="586740"/>
                    <a:pt x="1557020" y="603250"/>
                  </a:cubicBezTo>
                  <a:cubicBezTo>
                    <a:pt x="1549400" y="615950"/>
                    <a:pt x="1540510" y="626110"/>
                    <a:pt x="1524000" y="633730"/>
                  </a:cubicBezTo>
                  <a:cubicBezTo>
                    <a:pt x="1494790" y="645160"/>
                    <a:pt x="1431290" y="637540"/>
                    <a:pt x="1391920" y="643890"/>
                  </a:cubicBezTo>
                  <a:cubicBezTo>
                    <a:pt x="1356360" y="650240"/>
                    <a:pt x="1342390" y="664210"/>
                    <a:pt x="1295400" y="670560"/>
                  </a:cubicBezTo>
                  <a:cubicBezTo>
                    <a:pt x="1174750" y="685800"/>
                    <a:pt x="807720" y="695960"/>
                    <a:pt x="641350" y="661670"/>
                  </a:cubicBezTo>
                  <a:cubicBezTo>
                    <a:pt x="532130" y="638810"/>
                    <a:pt x="457200" y="595630"/>
                    <a:pt x="381000" y="552450"/>
                  </a:cubicBezTo>
                  <a:cubicBezTo>
                    <a:pt x="313690" y="514350"/>
                    <a:pt x="247650" y="462280"/>
                    <a:pt x="203200" y="421640"/>
                  </a:cubicBezTo>
                  <a:cubicBezTo>
                    <a:pt x="172720" y="392430"/>
                    <a:pt x="156210" y="374650"/>
                    <a:pt x="132080" y="340360"/>
                  </a:cubicBezTo>
                  <a:cubicBezTo>
                    <a:pt x="95250" y="290830"/>
                    <a:pt x="33020" y="195580"/>
                    <a:pt x="15240" y="146050"/>
                  </a:cubicBezTo>
                  <a:cubicBezTo>
                    <a:pt x="5080" y="119380"/>
                    <a:pt x="0" y="99060"/>
                    <a:pt x="2540" y="80010"/>
                  </a:cubicBezTo>
                  <a:cubicBezTo>
                    <a:pt x="5080" y="63500"/>
                    <a:pt x="11430" y="49530"/>
                    <a:pt x="21590" y="38100"/>
                  </a:cubicBezTo>
                  <a:cubicBezTo>
                    <a:pt x="34290" y="24130"/>
                    <a:pt x="58420" y="7620"/>
                    <a:pt x="80010" y="3810"/>
                  </a:cubicBezTo>
                  <a:cubicBezTo>
                    <a:pt x="100330" y="0"/>
                    <a:pt x="129540" y="6350"/>
                    <a:pt x="146050" y="16510"/>
                  </a:cubicBezTo>
                  <a:cubicBezTo>
                    <a:pt x="160020" y="22860"/>
                    <a:pt x="177800" y="48260"/>
                    <a:pt x="177800" y="48260"/>
                  </a:cubicBezTo>
                </a:path>
              </a:pathLst>
            </a:custGeom>
            <a:solidFill>
              <a:srgbClr val="FF7E1D"/>
            </a:solidFill>
            <a:ln cap="sq">
              <a:noFill/>
              <a:prstDash val="solid"/>
              <a:miter/>
            </a:ln>
          </p:spPr>
        </p:sp>
      </p:grpSp>
      <p:grpSp>
        <p:nvGrpSpPr>
          <p:cNvPr name="Group 9" id="9"/>
          <p:cNvGrpSpPr/>
          <p:nvPr/>
        </p:nvGrpSpPr>
        <p:grpSpPr>
          <a:xfrm rot="0">
            <a:off x="15300007" y="4060508"/>
            <a:ext cx="2346960" cy="2519362"/>
            <a:chOff x="0" y="0"/>
            <a:chExt cx="3129280" cy="3359150"/>
          </a:xfrm>
        </p:grpSpPr>
        <p:sp>
          <p:nvSpPr>
            <p:cNvPr name="Freeform 10" id="10"/>
            <p:cNvSpPr/>
            <p:nvPr/>
          </p:nvSpPr>
          <p:spPr>
            <a:xfrm flipH="false" flipV="false" rot="0">
              <a:off x="50800" y="50800"/>
              <a:ext cx="3042920" cy="3268980"/>
            </a:xfrm>
            <a:custGeom>
              <a:avLst/>
              <a:gdLst/>
              <a:ahLst/>
              <a:cxnLst/>
              <a:rect r="r" b="b" t="t" l="l"/>
              <a:pathLst>
                <a:path h="3268980" w="3042920">
                  <a:moveTo>
                    <a:pt x="24130" y="2627630"/>
                  </a:moveTo>
                  <a:cubicBezTo>
                    <a:pt x="1874520" y="621030"/>
                    <a:pt x="2002790" y="516890"/>
                    <a:pt x="2108200" y="401320"/>
                  </a:cubicBezTo>
                  <a:cubicBezTo>
                    <a:pt x="2179320" y="322580"/>
                    <a:pt x="2218690" y="259080"/>
                    <a:pt x="2278380" y="194310"/>
                  </a:cubicBezTo>
                  <a:cubicBezTo>
                    <a:pt x="2334260" y="133350"/>
                    <a:pt x="2409190" y="53340"/>
                    <a:pt x="2456180" y="24130"/>
                  </a:cubicBezTo>
                  <a:cubicBezTo>
                    <a:pt x="2479040" y="8890"/>
                    <a:pt x="2495550" y="1270"/>
                    <a:pt x="2517140" y="0"/>
                  </a:cubicBezTo>
                  <a:cubicBezTo>
                    <a:pt x="2537460" y="0"/>
                    <a:pt x="2564130" y="7620"/>
                    <a:pt x="2580640" y="20320"/>
                  </a:cubicBezTo>
                  <a:cubicBezTo>
                    <a:pt x="2597150" y="34290"/>
                    <a:pt x="2611120" y="59690"/>
                    <a:pt x="2614930" y="78740"/>
                  </a:cubicBezTo>
                  <a:cubicBezTo>
                    <a:pt x="2618740" y="93980"/>
                    <a:pt x="2617470" y="109220"/>
                    <a:pt x="2612390" y="124460"/>
                  </a:cubicBezTo>
                  <a:cubicBezTo>
                    <a:pt x="2604770" y="142240"/>
                    <a:pt x="2575560" y="153670"/>
                    <a:pt x="2570480" y="177800"/>
                  </a:cubicBezTo>
                  <a:cubicBezTo>
                    <a:pt x="2561590" y="212090"/>
                    <a:pt x="2597150" y="270510"/>
                    <a:pt x="2598420" y="321310"/>
                  </a:cubicBezTo>
                  <a:cubicBezTo>
                    <a:pt x="2599690" y="375920"/>
                    <a:pt x="2589530" y="415290"/>
                    <a:pt x="2573020" y="492760"/>
                  </a:cubicBezTo>
                  <a:cubicBezTo>
                    <a:pt x="2536190" y="664210"/>
                    <a:pt x="2440940" y="985520"/>
                    <a:pt x="2343150" y="1305560"/>
                  </a:cubicBezTo>
                  <a:cubicBezTo>
                    <a:pt x="2202180" y="1771650"/>
                    <a:pt x="1920240" y="2710180"/>
                    <a:pt x="1788160" y="3017520"/>
                  </a:cubicBezTo>
                  <a:cubicBezTo>
                    <a:pt x="1737360" y="3136900"/>
                    <a:pt x="1711960" y="3241040"/>
                    <a:pt x="1658620" y="3257550"/>
                  </a:cubicBezTo>
                  <a:cubicBezTo>
                    <a:pt x="1619250" y="3268980"/>
                    <a:pt x="1560830" y="3229610"/>
                    <a:pt x="1522730" y="3185160"/>
                  </a:cubicBezTo>
                  <a:cubicBezTo>
                    <a:pt x="1460500" y="3111500"/>
                    <a:pt x="1438910" y="2946400"/>
                    <a:pt x="1393190" y="2799080"/>
                  </a:cubicBezTo>
                  <a:cubicBezTo>
                    <a:pt x="1333500" y="2606040"/>
                    <a:pt x="1262380" y="2313940"/>
                    <a:pt x="1201420" y="2124710"/>
                  </a:cubicBezTo>
                  <a:cubicBezTo>
                    <a:pt x="1155700" y="1983740"/>
                    <a:pt x="1125220" y="1903730"/>
                    <a:pt x="1066800" y="1760220"/>
                  </a:cubicBezTo>
                  <a:cubicBezTo>
                    <a:pt x="982980" y="1550670"/>
                    <a:pt x="822960" y="1223010"/>
                    <a:pt x="728980" y="990600"/>
                  </a:cubicBezTo>
                  <a:cubicBezTo>
                    <a:pt x="652780" y="802640"/>
                    <a:pt x="546100" y="553720"/>
                    <a:pt x="537210" y="474980"/>
                  </a:cubicBezTo>
                  <a:cubicBezTo>
                    <a:pt x="534670" y="452120"/>
                    <a:pt x="538480" y="443230"/>
                    <a:pt x="543560" y="429260"/>
                  </a:cubicBezTo>
                  <a:cubicBezTo>
                    <a:pt x="548640" y="416560"/>
                    <a:pt x="558800" y="402590"/>
                    <a:pt x="570230" y="392430"/>
                  </a:cubicBezTo>
                  <a:cubicBezTo>
                    <a:pt x="581660" y="383540"/>
                    <a:pt x="595630" y="374650"/>
                    <a:pt x="610870" y="372110"/>
                  </a:cubicBezTo>
                  <a:cubicBezTo>
                    <a:pt x="629920" y="369570"/>
                    <a:pt x="659130" y="370840"/>
                    <a:pt x="678180" y="381000"/>
                  </a:cubicBezTo>
                  <a:cubicBezTo>
                    <a:pt x="695960" y="391160"/>
                    <a:pt x="702310" y="419100"/>
                    <a:pt x="721360" y="433070"/>
                  </a:cubicBezTo>
                  <a:cubicBezTo>
                    <a:pt x="745490" y="449580"/>
                    <a:pt x="772160" y="447040"/>
                    <a:pt x="815340" y="471170"/>
                  </a:cubicBezTo>
                  <a:cubicBezTo>
                    <a:pt x="935990" y="537210"/>
                    <a:pt x="1258570" y="765810"/>
                    <a:pt x="1465580" y="929640"/>
                  </a:cubicBezTo>
                  <a:cubicBezTo>
                    <a:pt x="1670050" y="1092200"/>
                    <a:pt x="1840230" y="1281430"/>
                    <a:pt x="2049780" y="1449070"/>
                  </a:cubicBezTo>
                  <a:cubicBezTo>
                    <a:pt x="2269490" y="1626870"/>
                    <a:pt x="2623820" y="1858010"/>
                    <a:pt x="2755900" y="1963420"/>
                  </a:cubicBezTo>
                  <a:cubicBezTo>
                    <a:pt x="2810510" y="2005330"/>
                    <a:pt x="2828290" y="2019300"/>
                    <a:pt x="2866390" y="2057400"/>
                  </a:cubicBezTo>
                  <a:cubicBezTo>
                    <a:pt x="2917190" y="2108200"/>
                    <a:pt x="3008630" y="2176780"/>
                    <a:pt x="3026410" y="2244090"/>
                  </a:cubicBezTo>
                  <a:cubicBezTo>
                    <a:pt x="3042920" y="2305050"/>
                    <a:pt x="3026410" y="2414270"/>
                    <a:pt x="2992120" y="2439670"/>
                  </a:cubicBezTo>
                  <a:cubicBezTo>
                    <a:pt x="2964180" y="2459990"/>
                    <a:pt x="2913380" y="2421890"/>
                    <a:pt x="2858770" y="2418080"/>
                  </a:cubicBezTo>
                  <a:cubicBezTo>
                    <a:pt x="2773680" y="2410460"/>
                    <a:pt x="2645410" y="2411730"/>
                    <a:pt x="2527300" y="2419350"/>
                  </a:cubicBezTo>
                  <a:cubicBezTo>
                    <a:pt x="2392680" y="2428240"/>
                    <a:pt x="2240280" y="2463800"/>
                    <a:pt x="2094230" y="2473960"/>
                  </a:cubicBezTo>
                  <a:cubicBezTo>
                    <a:pt x="1945640" y="2482850"/>
                    <a:pt x="1794510" y="2458720"/>
                    <a:pt x="1642110" y="2475230"/>
                  </a:cubicBezTo>
                  <a:cubicBezTo>
                    <a:pt x="1482090" y="2494280"/>
                    <a:pt x="1286510" y="2560320"/>
                    <a:pt x="1159510" y="2583180"/>
                  </a:cubicBezTo>
                  <a:cubicBezTo>
                    <a:pt x="1078230" y="2597150"/>
                    <a:pt x="1026160" y="2604770"/>
                    <a:pt x="957580" y="2609850"/>
                  </a:cubicBezTo>
                  <a:cubicBezTo>
                    <a:pt x="885190" y="2616200"/>
                    <a:pt x="808990" y="2607310"/>
                    <a:pt x="736600" y="2617470"/>
                  </a:cubicBezTo>
                  <a:cubicBezTo>
                    <a:pt x="664210" y="2627630"/>
                    <a:pt x="581660" y="2663190"/>
                    <a:pt x="521970" y="2670810"/>
                  </a:cubicBezTo>
                  <a:cubicBezTo>
                    <a:pt x="481330" y="2677160"/>
                    <a:pt x="452120" y="2669540"/>
                    <a:pt x="415290" y="2673350"/>
                  </a:cubicBezTo>
                  <a:cubicBezTo>
                    <a:pt x="375920" y="2678430"/>
                    <a:pt x="325120" y="2703830"/>
                    <a:pt x="292100" y="2702560"/>
                  </a:cubicBezTo>
                  <a:cubicBezTo>
                    <a:pt x="269240" y="2701290"/>
                    <a:pt x="250190" y="2693670"/>
                    <a:pt x="234950" y="2682240"/>
                  </a:cubicBezTo>
                  <a:cubicBezTo>
                    <a:pt x="219710" y="2670810"/>
                    <a:pt x="207010" y="2647950"/>
                    <a:pt x="200660" y="2632710"/>
                  </a:cubicBezTo>
                  <a:cubicBezTo>
                    <a:pt x="196850" y="2621280"/>
                    <a:pt x="195580" y="2613660"/>
                    <a:pt x="196850" y="2602230"/>
                  </a:cubicBezTo>
                  <a:cubicBezTo>
                    <a:pt x="199390" y="2585720"/>
                    <a:pt x="207010" y="2560320"/>
                    <a:pt x="219710" y="2545080"/>
                  </a:cubicBezTo>
                  <a:cubicBezTo>
                    <a:pt x="232410" y="2529840"/>
                    <a:pt x="252730" y="2518410"/>
                    <a:pt x="271780" y="2513330"/>
                  </a:cubicBezTo>
                  <a:cubicBezTo>
                    <a:pt x="290830" y="2509520"/>
                    <a:pt x="314960" y="2512060"/>
                    <a:pt x="332740" y="2519680"/>
                  </a:cubicBezTo>
                  <a:cubicBezTo>
                    <a:pt x="350520" y="2528570"/>
                    <a:pt x="368300" y="2548890"/>
                    <a:pt x="377190" y="2561590"/>
                  </a:cubicBezTo>
                  <a:cubicBezTo>
                    <a:pt x="383540" y="2571750"/>
                    <a:pt x="384810" y="2581910"/>
                    <a:pt x="386080" y="2590800"/>
                  </a:cubicBezTo>
                  <a:cubicBezTo>
                    <a:pt x="388620" y="2600960"/>
                    <a:pt x="389890" y="2611120"/>
                    <a:pt x="386080" y="2622550"/>
                  </a:cubicBezTo>
                  <a:cubicBezTo>
                    <a:pt x="382270" y="2637790"/>
                    <a:pt x="372110" y="2663190"/>
                    <a:pt x="358140" y="2675890"/>
                  </a:cubicBezTo>
                  <a:cubicBezTo>
                    <a:pt x="344170" y="2688590"/>
                    <a:pt x="321310" y="2698750"/>
                    <a:pt x="302260" y="2701290"/>
                  </a:cubicBezTo>
                  <a:cubicBezTo>
                    <a:pt x="283210" y="2703830"/>
                    <a:pt x="260350" y="2698750"/>
                    <a:pt x="243840" y="2688590"/>
                  </a:cubicBezTo>
                  <a:cubicBezTo>
                    <a:pt x="227330" y="2678430"/>
                    <a:pt x="210820" y="2659380"/>
                    <a:pt x="204470" y="2641600"/>
                  </a:cubicBezTo>
                  <a:cubicBezTo>
                    <a:pt x="196850" y="2623820"/>
                    <a:pt x="198120" y="2597150"/>
                    <a:pt x="200660" y="2581910"/>
                  </a:cubicBezTo>
                  <a:cubicBezTo>
                    <a:pt x="203200" y="2569210"/>
                    <a:pt x="207010" y="2562860"/>
                    <a:pt x="213360" y="2552700"/>
                  </a:cubicBezTo>
                  <a:cubicBezTo>
                    <a:pt x="223520" y="2540000"/>
                    <a:pt x="247650" y="2523490"/>
                    <a:pt x="261620" y="2515870"/>
                  </a:cubicBezTo>
                  <a:cubicBezTo>
                    <a:pt x="273050" y="2512060"/>
                    <a:pt x="287020" y="2506980"/>
                    <a:pt x="292100" y="2512060"/>
                  </a:cubicBezTo>
                  <a:cubicBezTo>
                    <a:pt x="299720" y="2517140"/>
                    <a:pt x="285750" y="2555240"/>
                    <a:pt x="294640" y="2560320"/>
                  </a:cubicBezTo>
                  <a:cubicBezTo>
                    <a:pt x="311150" y="2569210"/>
                    <a:pt x="383540" y="2495550"/>
                    <a:pt x="425450" y="2482850"/>
                  </a:cubicBezTo>
                  <a:cubicBezTo>
                    <a:pt x="459740" y="2472690"/>
                    <a:pt x="485140" y="2485390"/>
                    <a:pt x="524510" y="2480310"/>
                  </a:cubicBezTo>
                  <a:cubicBezTo>
                    <a:pt x="588010" y="2472690"/>
                    <a:pt x="698500" y="2434590"/>
                    <a:pt x="764540" y="2426970"/>
                  </a:cubicBezTo>
                  <a:cubicBezTo>
                    <a:pt x="811530" y="2421890"/>
                    <a:pt x="845820" y="2429510"/>
                    <a:pt x="885190" y="2424430"/>
                  </a:cubicBezTo>
                  <a:cubicBezTo>
                    <a:pt x="923290" y="2420620"/>
                    <a:pt x="951230" y="2406650"/>
                    <a:pt x="999490" y="2399030"/>
                  </a:cubicBezTo>
                  <a:cubicBezTo>
                    <a:pt x="1079500" y="2386330"/>
                    <a:pt x="1211580" y="2383790"/>
                    <a:pt x="1323340" y="2366010"/>
                  </a:cubicBezTo>
                  <a:cubicBezTo>
                    <a:pt x="1443990" y="2346960"/>
                    <a:pt x="1564640" y="2299970"/>
                    <a:pt x="1695450" y="2286000"/>
                  </a:cubicBezTo>
                  <a:cubicBezTo>
                    <a:pt x="1837690" y="2269490"/>
                    <a:pt x="2001520" y="2291080"/>
                    <a:pt x="2145030" y="2280920"/>
                  </a:cubicBezTo>
                  <a:cubicBezTo>
                    <a:pt x="2277110" y="2270760"/>
                    <a:pt x="2404110" y="2236470"/>
                    <a:pt x="2527300" y="2228850"/>
                  </a:cubicBezTo>
                  <a:cubicBezTo>
                    <a:pt x="2641600" y="2222500"/>
                    <a:pt x="2782570" y="2226310"/>
                    <a:pt x="2858770" y="2235200"/>
                  </a:cubicBezTo>
                  <a:cubicBezTo>
                    <a:pt x="2900680" y="2240280"/>
                    <a:pt x="2942590" y="2235200"/>
                    <a:pt x="2952750" y="2255520"/>
                  </a:cubicBezTo>
                  <a:cubicBezTo>
                    <a:pt x="2966720" y="2279650"/>
                    <a:pt x="2932430" y="2381250"/>
                    <a:pt x="2903220" y="2386330"/>
                  </a:cubicBezTo>
                  <a:cubicBezTo>
                    <a:pt x="2861310" y="2395220"/>
                    <a:pt x="2795270" y="2249170"/>
                    <a:pt x="2700020" y="2164080"/>
                  </a:cubicBezTo>
                  <a:cubicBezTo>
                    <a:pt x="2531110" y="2011680"/>
                    <a:pt x="2162810" y="1786890"/>
                    <a:pt x="1927860" y="1596390"/>
                  </a:cubicBezTo>
                  <a:cubicBezTo>
                    <a:pt x="1718310" y="1426210"/>
                    <a:pt x="1525270" y="1223010"/>
                    <a:pt x="1355090" y="1084580"/>
                  </a:cubicBezTo>
                  <a:cubicBezTo>
                    <a:pt x="1228090" y="981710"/>
                    <a:pt x="1089660" y="878840"/>
                    <a:pt x="1009650" y="828040"/>
                  </a:cubicBezTo>
                  <a:cubicBezTo>
                    <a:pt x="969010" y="803910"/>
                    <a:pt x="951230" y="802640"/>
                    <a:pt x="914400" y="781050"/>
                  </a:cubicBezTo>
                  <a:cubicBezTo>
                    <a:pt x="858520" y="746760"/>
                    <a:pt x="759460" y="674370"/>
                    <a:pt x="711200" y="629920"/>
                  </a:cubicBezTo>
                  <a:cubicBezTo>
                    <a:pt x="680720" y="601980"/>
                    <a:pt x="670560" y="575310"/>
                    <a:pt x="643890" y="553720"/>
                  </a:cubicBezTo>
                  <a:cubicBezTo>
                    <a:pt x="614680" y="530860"/>
                    <a:pt x="556260" y="514350"/>
                    <a:pt x="542290" y="497840"/>
                  </a:cubicBezTo>
                  <a:cubicBezTo>
                    <a:pt x="537210" y="490220"/>
                    <a:pt x="537210" y="483870"/>
                    <a:pt x="537210" y="474980"/>
                  </a:cubicBezTo>
                  <a:cubicBezTo>
                    <a:pt x="538480" y="458470"/>
                    <a:pt x="544830" y="426720"/>
                    <a:pt x="554990" y="410210"/>
                  </a:cubicBezTo>
                  <a:cubicBezTo>
                    <a:pt x="563880" y="396240"/>
                    <a:pt x="575310" y="386080"/>
                    <a:pt x="589280" y="379730"/>
                  </a:cubicBezTo>
                  <a:cubicBezTo>
                    <a:pt x="607060" y="372110"/>
                    <a:pt x="636270" y="367030"/>
                    <a:pt x="656590" y="373380"/>
                  </a:cubicBezTo>
                  <a:cubicBezTo>
                    <a:pt x="676910" y="378460"/>
                    <a:pt x="695960" y="394970"/>
                    <a:pt x="711200" y="412750"/>
                  </a:cubicBezTo>
                  <a:cubicBezTo>
                    <a:pt x="728980" y="431800"/>
                    <a:pt x="736600" y="453390"/>
                    <a:pt x="753110" y="490220"/>
                  </a:cubicBezTo>
                  <a:cubicBezTo>
                    <a:pt x="789940" y="574040"/>
                    <a:pt x="838200" y="750570"/>
                    <a:pt x="901700" y="911860"/>
                  </a:cubicBezTo>
                  <a:cubicBezTo>
                    <a:pt x="990600" y="1135380"/>
                    <a:pt x="1162050" y="1485900"/>
                    <a:pt x="1248410" y="1700530"/>
                  </a:cubicBezTo>
                  <a:cubicBezTo>
                    <a:pt x="1306830" y="1846580"/>
                    <a:pt x="1334770" y="1920240"/>
                    <a:pt x="1384300" y="2071370"/>
                  </a:cubicBezTo>
                  <a:cubicBezTo>
                    <a:pt x="1460500" y="2307590"/>
                    <a:pt x="1630680" y="2827020"/>
                    <a:pt x="1645920" y="2980690"/>
                  </a:cubicBezTo>
                  <a:cubicBezTo>
                    <a:pt x="1649730" y="3031490"/>
                    <a:pt x="1651000" y="3055620"/>
                    <a:pt x="1635760" y="3083560"/>
                  </a:cubicBezTo>
                  <a:cubicBezTo>
                    <a:pt x="1620520" y="3114040"/>
                    <a:pt x="1564640" y="3161030"/>
                    <a:pt x="1553210" y="3154680"/>
                  </a:cubicBezTo>
                  <a:cubicBezTo>
                    <a:pt x="1541780" y="3148330"/>
                    <a:pt x="1553210" y="3108960"/>
                    <a:pt x="1564640" y="3056890"/>
                  </a:cubicBezTo>
                  <a:cubicBezTo>
                    <a:pt x="1616710" y="2829560"/>
                    <a:pt x="2010410" y="1750060"/>
                    <a:pt x="2160270" y="1253490"/>
                  </a:cubicBezTo>
                  <a:cubicBezTo>
                    <a:pt x="2264410" y="908050"/>
                    <a:pt x="2367280" y="534670"/>
                    <a:pt x="2404110" y="368300"/>
                  </a:cubicBezTo>
                  <a:cubicBezTo>
                    <a:pt x="2418080" y="303530"/>
                    <a:pt x="2423160" y="275590"/>
                    <a:pt x="2426970" y="231140"/>
                  </a:cubicBezTo>
                  <a:cubicBezTo>
                    <a:pt x="2430780" y="190500"/>
                    <a:pt x="2418080" y="149860"/>
                    <a:pt x="2426970" y="113030"/>
                  </a:cubicBezTo>
                  <a:cubicBezTo>
                    <a:pt x="2434590" y="77470"/>
                    <a:pt x="2453640" y="30480"/>
                    <a:pt x="2472690" y="13970"/>
                  </a:cubicBezTo>
                  <a:cubicBezTo>
                    <a:pt x="2485390" y="2540"/>
                    <a:pt x="2500630" y="0"/>
                    <a:pt x="2517140" y="0"/>
                  </a:cubicBezTo>
                  <a:cubicBezTo>
                    <a:pt x="2536190" y="0"/>
                    <a:pt x="2565400" y="10160"/>
                    <a:pt x="2580640" y="20320"/>
                  </a:cubicBezTo>
                  <a:cubicBezTo>
                    <a:pt x="2593340" y="30480"/>
                    <a:pt x="2602230" y="43180"/>
                    <a:pt x="2608580" y="57150"/>
                  </a:cubicBezTo>
                  <a:cubicBezTo>
                    <a:pt x="2614930" y="71120"/>
                    <a:pt x="2618740" y="86360"/>
                    <a:pt x="2616200" y="101600"/>
                  </a:cubicBezTo>
                  <a:cubicBezTo>
                    <a:pt x="2613660" y="120650"/>
                    <a:pt x="2604770" y="139700"/>
                    <a:pt x="2588260" y="163830"/>
                  </a:cubicBezTo>
                  <a:cubicBezTo>
                    <a:pt x="2557780" y="204470"/>
                    <a:pt x="2481580" y="254000"/>
                    <a:pt x="2428240" y="311150"/>
                  </a:cubicBezTo>
                  <a:cubicBezTo>
                    <a:pt x="2367280" y="375920"/>
                    <a:pt x="2319020" y="453390"/>
                    <a:pt x="2242820" y="537210"/>
                  </a:cubicBezTo>
                  <a:cubicBezTo>
                    <a:pt x="2136140" y="652780"/>
                    <a:pt x="2014220" y="750570"/>
                    <a:pt x="1836420" y="934720"/>
                  </a:cubicBezTo>
                  <a:cubicBezTo>
                    <a:pt x="1464310" y="1318260"/>
                    <a:pt x="313690" y="2628900"/>
                    <a:pt x="165100" y="2755900"/>
                  </a:cubicBezTo>
                  <a:cubicBezTo>
                    <a:pt x="144780" y="2773680"/>
                    <a:pt x="140970" y="2776220"/>
                    <a:pt x="127000" y="2781300"/>
                  </a:cubicBezTo>
                  <a:cubicBezTo>
                    <a:pt x="113030" y="2786380"/>
                    <a:pt x="97790" y="2788920"/>
                    <a:pt x="81280" y="2786380"/>
                  </a:cubicBezTo>
                  <a:cubicBezTo>
                    <a:pt x="63500" y="2782570"/>
                    <a:pt x="36830" y="2769870"/>
                    <a:pt x="22860" y="2753360"/>
                  </a:cubicBezTo>
                  <a:cubicBezTo>
                    <a:pt x="8890" y="2736850"/>
                    <a:pt x="0" y="2711450"/>
                    <a:pt x="0" y="2689860"/>
                  </a:cubicBezTo>
                  <a:cubicBezTo>
                    <a:pt x="0" y="2668270"/>
                    <a:pt x="24130" y="2627630"/>
                    <a:pt x="24130" y="2627630"/>
                  </a:cubicBezTo>
                </a:path>
              </a:pathLst>
            </a:custGeom>
            <a:solidFill>
              <a:srgbClr val="FF7E1D"/>
            </a:solidFill>
            <a:ln cap="sq">
              <a:noFill/>
              <a:prstDash val="solid"/>
              <a:miter/>
            </a:ln>
          </p:spPr>
        </p:sp>
      </p:gr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Freeform 2" id="2"/>
          <p:cNvSpPr/>
          <p:nvPr/>
        </p:nvSpPr>
        <p:spPr>
          <a:xfrm flipH="false" flipV="false" rot="0">
            <a:off x="5234921" y="1234421"/>
            <a:ext cx="7818158" cy="7818158"/>
          </a:xfrm>
          <a:custGeom>
            <a:avLst/>
            <a:gdLst/>
            <a:ahLst/>
            <a:cxnLst/>
            <a:rect r="r" b="b" t="t" l="l"/>
            <a:pathLst>
              <a:path h="7818158" w="7818158">
                <a:moveTo>
                  <a:pt x="0" y="0"/>
                </a:moveTo>
                <a:lnTo>
                  <a:pt x="7818158" y="0"/>
                </a:lnTo>
                <a:lnTo>
                  <a:pt x="7818158" y="7818158"/>
                </a:lnTo>
                <a:lnTo>
                  <a:pt x="0" y="7818158"/>
                </a:lnTo>
                <a:lnTo>
                  <a:pt x="0" y="0"/>
                </a:lnTo>
                <a:close/>
              </a:path>
            </a:pathLst>
          </a:custGeom>
          <a:blipFill>
            <a:blip r:embed="rId2"/>
            <a:stretch>
              <a:fillRect l="0" t="0" r="0" b="0"/>
            </a:stretch>
          </a:blipFill>
        </p:spPr>
      </p:sp>
      <p:sp>
        <p:nvSpPr>
          <p:cNvPr name="TextBox 3" id="3"/>
          <p:cNvSpPr txBox="true"/>
          <p:nvPr/>
        </p:nvSpPr>
        <p:spPr>
          <a:xfrm rot="0">
            <a:off x="2628907" y="35043"/>
            <a:ext cx="11318528" cy="648601"/>
          </a:xfrm>
          <a:prstGeom prst="rect">
            <a:avLst/>
          </a:prstGeom>
        </p:spPr>
        <p:txBody>
          <a:bodyPr anchor="t" rtlCol="false" tIns="0" lIns="0" bIns="0" rIns="0">
            <a:spAutoFit/>
          </a:bodyPr>
          <a:lstStyle/>
          <a:p>
            <a:pPr algn="ctr">
              <a:lnSpc>
                <a:spcPts val="5200"/>
              </a:lnSpc>
              <a:spcBef>
                <a:spcPct val="0"/>
              </a:spcBef>
            </a:pPr>
            <a:r>
              <a:rPr lang="en-US" b="true" sz="3714" spc="843">
                <a:solidFill>
                  <a:srgbClr val="000000"/>
                </a:solidFill>
                <a:latin typeface="Public Sans Bold"/>
                <a:ea typeface="Public Sans Bold"/>
                <a:cs typeface="Public Sans Bold"/>
                <a:sym typeface="Public Sans Bold"/>
              </a:rPr>
              <a:t>ACCESS AZURE BACKEND SERVICE</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TextBox 2" id="2"/>
          <p:cNvSpPr txBox="true"/>
          <p:nvPr/>
        </p:nvSpPr>
        <p:spPr>
          <a:xfrm rot="0">
            <a:off x="1016407" y="2120546"/>
            <a:ext cx="13208550" cy="3942710"/>
          </a:xfrm>
          <a:prstGeom prst="rect">
            <a:avLst/>
          </a:prstGeom>
        </p:spPr>
        <p:txBody>
          <a:bodyPr anchor="t" rtlCol="false" tIns="0" lIns="0" bIns="0" rIns="0">
            <a:spAutoFit/>
          </a:bodyPr>
          <a:lstStyle/>
          <a:p>
            <a:pPr algn="l">
              <a:lnSpc>
                <a:spcPts val="7865"/>
              </a:lnSpc>
            </a:pPr>
            <a:r>
              <a:rPr lang="en-US" sz="6050" spc="30">
                <a:solidFill>
                  <a:srgbClr val="2B2C30"/>
                </a:solidFill>
                <a:latin typeface="Playfair Display"/>
                <a:ea typeface="Playfair Display"/>
                <a:cs typeface="Playfair Display"/>
                <a:sym typeface="Playfair Display"/>
              </a:rPr>
              <a:t>Let’s build a future for everyone, With MATE, empower yourself to budget mindfully, stay prepared, and thrive—on your terms."</a:t>
            </a:r>
          </a:p>
        </p:txBody>
      </p:sp>
      <p:sp>
        <p:nvSpPr>
          <p:cNvPr name="Freeform 3" id="3"/>
          <p:cNvSpPr/>
          <p:nvPr/>
        </p:nvSpPr>
        <p:spPr>
          <a:xfrm flipH="false" flipV="false" rot="0">
            <a:off x="16701746" y="8616481"/>
            <a:ext cx="535737" cy="727544"/>
          </a:xfrm>
          <a:custGeom>
            <a:avLst/>
            <a:gdLst/>
            <a:ahLst/>
            <a:cxnLst/>
            <a:rect r="r" b="b" t="t" l="l"/>
            <a:pathLst>
              <a:path h="727544" w="535737">
                <a:moveTo>
                  <a:pt x="0" y="0"/>
                </a:moveTo>
                <a:lnTo>
                  <a:pt x="535736" y="0"/>
                </a:lnTo>
                <a:lnTo>
                  <a:pt x="535736" y="727544"/>
                </a:lnTo>
                <a:lnTo>
                  <a:pt x="0" y="72754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4990680" y="8630746"/>
            <a:ext cx="1682491" cy="713279"/>
          </a:xfrm>
          <a:prstGeom prst="rect">
            <a:avLst/>
          </a:prstGeom>
        </p:spPr>
        <p:txBody>
          <a:bodyPr anchor="t" rtlCol="false" tIns="0" lIns="0" bIns="0" rIns="0">
            <a:spAutoFit/>
          </a:bodyPr>
          <a:lstStyle/>
          <a:p>
            <a:pPr algn="l">
              <a:lnSpc>
                <a:spcPts val="2717"/>
              </a:lnSpc>
            </a:pPr>
            <a:r>
              <a:rPr lang="en-US" sz="2986" spc="14">
                <a:solidFill>
                  <a:srgbClr val="2B2C30"/>
                </a:solidFill>
                <a:latin typeface="Playfair Display"/>
                <a:ea typeface="Playfair Display"/>
                <a:cs typeface="Playfair Display"/>
                <a:sym typeface="Playfair Display"/>
              </a:rPr>
              <a:t>Ingoude Company</a:t>
            </a:r>
          </a:p>
        </p:txBody>
      </p:sp>
    </p:spTree>
  </p:cSld>
  <p:clrMapOvr>
    <a:masterClrMapping/>
  </p:clrMapOvr>
</p:sld>
</file>

<file path=ppt/slides/slide24.xml><?xml version="1.0" encoding="utf-8"?>
<p:sld xmlns:p="http://schemas.openxmlformats.org/presentationml/2006/main" xmlns:a="http://schemas.openxmlformats.org/drawingml/2006/main">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1028706" y="4514765"/>
            <a:ext cx="16230594" cy="38509"/>
          </a:xfrm>
          <a:prstGeom prst="line">
            <a:avLst/>
          </a:prstGeom>
          <a:ln cap="flat" w="9525">
            <a:solidFill>
              <a:srgbClr val="2B2C30"/>
            </a:solidFill>
            <a:prstDash val="solid"/>
            <a:headEnd type="none" len="sm" w="sm"/>
            <a:tailEnd type="none" len="sm" w="sm"/>
          </a:ln>
        </p:spPr>
      </p:sp>
      <p:sp>
        <p:nvSpPr>
          <p:cNvPr name="TextBox 3" id="3"/>
          <p:cNvSpPr txBox="true"/>
          <p:nvPr/>
        </p:nvSpPr>
        <p:spPr>
          <a:xfrm rot="0">
            <a:off x="850974" y="2332416"/>
            <a:ext cx="16408332" cy="2084083"/>
          </a:xfrm>
          <a:prstGeom prst="rect">
            <a:avLst/>
          </a:prstGeom>
        </p:spPr>
        <p:txBody>
          <a:bodyPr anchor="t" rtlCol="false" tIns="0" lIns="0" bIns="0" rIns="0">
            <a:spAutoFit/>
          </a:bodyPr>
          <a:lstStyle/>
          <a:p>
            <a:pPr algn="l">
              <a:lnSpc>
                <a:spcPts val="15250"/>
              </a:lnSpc>
            </a:pPr>
            <a:r>
              <a:rPr lang="en-US" sz="16758" spc="83">
                <a:solidFill>
                  <a:srgbClr val="2B2C30"/>
                </a:solidFill>
                <a:latin typeface="Playfair Display"/>
                <a:ea typeface="Playfair Display"/>
                <a:cs typeface="Playfair Display"/>
                <a:sym typeface="Playfair Display"/>
              </a:rPr>
              <a:t>Thank you!</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EFEEE7"/>
        </a:solidFill>
      </p:bgPr>
    </p:bg>
    <p:spTree>
      <p:nvGrpSpPr>
        <p:cNvPr id="1" name=""/>
        <p:cNvGrpSpPr/>
        <p:nvPr/>
      </p:nvGrpSpPr>
      <p:grpSpPr>
        <a:xfrm>
          <a:off x="0" y="0"/>
          <a:ext cx="0" cy="0"/>
          <a:chOff x="0" y="0"/>
          <a:chExt cx="0" cy="0"/>
        </a:xfrm>
      </p:grpSpPr>
      <p:sp>
        <p:nvSpPr>
          <p:cNvPr name="TextBox 2" id="2"/>
          <p:cNvSpPr txBox="true"/>
          <p:nvPr/>
        </p:nvSpPr>
        <p:spPr>
          <a:xfrm rot="0">
            <a:off x="1006871" y="942975"/>
            <a:ext cx="16230600" cy="651099"/>
          </a:xfrm>
          <a:prstGeom prst="rect">
            <a:avLst/>
          </a:prstGeom>
        </p:spPr>
        <p:txBody>
          <a:bodyPr anchor="t" rtlCol="false" tIns="0" lIns="0" bIns="0" rIns="0">
            <a:spAutoFit/>
          </a:bodyPr>
          <a:lstStyle/>
          <a:p>
            <a:pPr algn="l">
              <a:lnSpc>
                <a:spcPts val="5200"/>
              </a:lnSpc>
              <a:spcBef>
                <a:spcPct val="0"/>
              </a:spcBef>
            </a:pPr>
            <a:r>
              <a:rPr lang="en-US" b="true" sz="3714" spc="843">
                <a:solidFill>
                  <a:srgbClr val="2B2C30"/>
                </a:solidFill>
                <a:latin typeface="Public Sans Bold"/>
                <a:ea typeface="Public Sans Bold"/>
                <a:cs typeface="Public Sans Bold"/>
                <a:sym typeface="Public Sans Bold"/>
              </a:rPr>
              <a:t>AGENDA</a:t>
            </a:r>
          </a:p>
        </p:txBody>
      </p:sp>
      <p:sp>
        <p:nvSpPr>
          <p:cNvPr name="AutoShape 3" id="3"/>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TextBox 4" id="4"/>
          <p:cNvSpPr txBox="true"/>
          <p:nvPr/>
        </p:nvSpPr>
        <p:spPr>
          <a:xfrm rot="0">
            <a:off x="0" y="2199650"/>
            <a:ext cx="13419827" cy="2950845"/>
          </a:xfrm>
          <a:prstGeom prst="rect">
            <a:avLst/>
          </a:prstGeom>
        </p:spPr>
        <p:txBody>
          <a:bodyPr anchor="t" rtlCol="false" tIns="0" lIns="0" bIns="0" rIns="0">
            <a:spAutoFit/>
          </a:bodyPr>
          <a:lstStyle/>
          <a:p>
            <a:pPr algn="l" marL="906780" indent="-453390" lvl="1">
              <a:lnSpc>
                <a:spcPts val="5880"/>
              </a:lnSpc>
              <a:buFont typeface="Arial"/>
              <a:buChar char="•"/>
            </a:pPr>
            <a:r>
              <a:rPr lang="en-US" b="true" sz="4200" spc="953">
                <a:solidFill>
                  <a:srgbClr val="2B2C30"/>
                </a:solidFill>
                <a:latin typeface="Public Sans Bold"/>
                <a:ea typeface="Public Sans Bold"/>
                <a:cs typeface="Public Sans Bold"/>
                <a:sym typeface="Public Sans Bold"/>
              </a:rPr>
              <a:t>IDEA</a:t>
            </a:r>
          </a:p>
          <a:p>
            <a:pPr algn="l" marL="906780" indent="-453390" lvl="1">
              <a:lnSpc>
                <a:spcPts val="5880"/>
              </a:lnSpc>
              <a:buFont typeface="Arial"/>
              <a:buChar char="•"/>
            </a:pPr>
            <a:r>
              <a:rPr lang="en-US" b="true" sz="4200" spc="953">
                <a:solidFill>
                  <a:srgbClr val="2B2C30"/>
                </a:solidFill>
                <a:latin typeface="Public Sans Bold"/>
                <a:ea typeface="Public Sans Bold"/>
                <a:cs typeface="Public Sans Bold"/>
                <a:sym typeface="Public Sans Bold"/>
              </a:rPr>
              <a:t>ARCHITECTURE</a:t>
            </a:r>
          </a:p>
          <a:p>
            <a:pPr algn="l" marL="906780" indent="-453390" lvl="1">
              <a:lnSpc>
                <a:spcPts val="5880"/>
              </a:lnSpc>
              <a:buFont typeface="Arial"/>
              <a:buChar char="•"/>
            </a:pPr>
            <a:r>
              <a:rPr lang="en-US" b="true" sz="4200" spc="953">
                <a:solidFill>
                  <a:srgbClr val="2B2C30"/>
                </a:solidFill>
                <a:latin typeface="Public Sans Bold"/>
                <a:ea typeface="Public Sans Bold"/>
                <a:cs typeface="Public Sans Bold"/>
                <a:sym typeface="Public Sans Bold"/>
              </a:rPr>
              <a:t>DEMO</a:t>
            </a:r>
          </a:p>
          <a:p>
            <a:pPr algn="l" marL="906780" indent="-453390" lvl="1">
              <a:lnSpc>
                <a:spcPts val="5880"/>
              </a:lnSpc>
              <a:buFont typeface="Arial"/>
              <a:buChar char="•"/>
            </a:pPr>
            <a:r>
              <a:rPr lang="en-US" b="true" sz="4200" spc="953">
                <a:solidFill>
                  <a:srgbClr val="2B2C30"/>
                </a:solidFill>
                <a:latin typeface="Public Sans Bold"/>
                <a:ea typeface="Public Sans Bold"/>
                <a:cs typeface="Public Sans Bold"/>
                <a:sym typeface="Public Sans Bold"/>
              </a:rPr>
              <a:t>FUTURE WORK</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grpSp>
        <p:nvGrpSpPr>
          <p:cNvPr name="Group 3" id="3"/>
          <p:cNvGrpSpPr/>
          <p:nvPr/>
        </p:nvGrpSpPr>
        <p:grpSpPr>
          <a:xfrm rot="0">
            <a:off x="1664754" y="4123280"/>
            <a:ext cx="3873808" cy="3873808"/>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101925" y="0"/>
                  </a:moveTo>
                  <a:lnTo>
                    <a:pt x="710875" y="0"/>
                  </a:lnTo>
                  <a:cubicBezTo>
                    <a:pt x="767167" y="0"/>
                    <a:pt x="812800" y="45633"/>
                    <a:pt x="812800" y="101925"/>
                  </a:cubicBezTo>
                  <a:lnTo>
                    <a:pt x="812800" y="710875"/>
                  </a:lnTo>
                  <a:cubicBezTo>
                    <a:pt x="812800" y="767167"/>
                    <a:pt x="767167" y="812800"/>
                    <a:pt x="710875" y="812800"/>
                  </a:cubicBezTo>
                  <a:lnTo>
                    <a:pt x="101925" y="812800"/>
                  </a:lnTo>
                  <a:cubicBezTo>
                    <a:pt x="45633" y="812800"/>
                    <a:pt x="0" y="767167"/>
                    <a:pt x="0" y="710875"/>
                  </a:cubicBezTo>
                  <a:lnTo>
                    <a:pt x="0" y="101925"/>
                  </a:lnTo>
                  <a:cubicBezTo>
                    <a:pt x="0" y="45633"/>
                    <a:pt x="45633" y="0"/>
                    <a:pt x="101925" y="0"/>
                  </a:cubicBezTo>
                  <a:close/>
                </a:path>
              </a:pathLst>
            </a:custGeom>
            <a:solidFill>
              <a:srgbClr val="FF7E1D"/>
            </a:solidFill>
          </p:spPr>
        </p:sp>
        <p:sp>
          <p:nvSpPr>
            <p:cNvPr name="TextBox 5" id="5"/>
            <p:cNvSpPr txBox="true"/>
            <p:nvPr/>
          </p:nvSpPr>
          <p:spPr>
            <a:xfrm>
              <a:off x="0" y="9525"/>
              <a:ext cx="812800" cy="803275"/>
            </a:xfrm>
            <a:prstGeom prst="rect">
              <a:avLst/>
            </a:prstGeom>
          </p:spPr>
          <p:txBody>
            <a:bodyPr anchor="ctr" rtlCol="false" tIns="50800" lIns="50800" bIns="50800" rIns="50800"/>
            <a:lstStyle/>
            <a:p>
              <a:pPr algn="ctr">
                <a:lnSpc>
                  <a:spcPts val="2120"/>
                </a:lnSpc>
              </a:pPr>
              <a:r>
                <a:rPr lang="en-US" b="true" sz="2000">
                  <a:solidFill>
                    <a:srgbClr val="FFFFFF"/>
                  </a:solidFill>
                  <a:latin typeface="Public Sans Bold"/>
                  <a:ea typeface="Public Sans Bold"/>
                  <a:cs typeface="Public Sans Bold"/>
                  <a:sym typeface="Public Sans Bold"/>
                </a:rPr>
                <a:t>BUDGETING</a:t>
              </a:r>
            </a:p>
          </p:txBody>
        </p:sp>
      </p:grpSp>
      <p:sp>
        <p:nvSpPr>
          <p:cNvPr name="TextBox 6" id="6"/>
          <p:cNvSpPr txBox="true"/>
          <p:nvPr/>
        </p:nvSpPr>
        <p:spPr>
          <a:xfrm rot="0">
            <a:off x="1006871" y="942975"/>
            <a:ext cx="16230600" cy="651099"/>
          </a:xfrm>
          <a:prstGeom prst="rect">
            <a:avLst/>
          </a:prstGeom>
        </p:spPr>
        <p:txBody>
          <a:bodyPr anchor="t" rtlCol="false" tIns="0" lIns="0" bIns="0" rIns="0">
            <a:spAutoFit/>
          </a:bodyPr>
          <a:lstStyle/>
          <a:p>
            <a:pPr algn="l">
              <a:lnSpc>
                <a:spcPts val="5200"/>
              </a:lnSpc>
              <a:spcBef>
                <a:spcPct val="0"/>
              </a:spcBef>
            </a:pPr>
            <a:r>
              <a:rPr lang="en-US" b="true" sz="3714" spc="843">
                <a:solidFill>
                  <a:srgbClr val="2B2C30"/>
                </a:solidFill>
                <a:latin typeface="Public Sans Bold"/>
                <a:ea typeface="Public Sans Bold"/>
                <a:cs typeface="Public Sans Bold"/>
                <a:sym typeface="Public Sans Bold"/>
              </a:rPr>
              <a:t>💡THE IDEA </a:t>
            </a:r>
          </a:p>
        </p:txBody>
      </p:sp>
      <p:grpSp>
        <p:nvGrpSpPr>
          <p:cNvPr name="Group 7" id="7"/>
          <p:cNvGrpSpPr/>
          <p:nvPr/>
        </p:nvGrpSpPr>
        <p:grpSpPr>
          <a:xfrm rot="0">
            <a:off x="7246346" y="4123280"/>
            <a:ext cx="3873808" cy="3873808"/>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101925" y="0"/>
                  </a:moveTo>
                  <a:lnTo>
                    <a:pt x="710875" y="0"/>
                  </a:lnTo>
                  <a:cubicBezTo>
                    <a:pt x="767167" y="0"/>
                    <a:pt x="812800" y="45633"/>
                    <a:pt x="812800" y="101925"/>
                  </a:cubicBezTo>
                  <a:lnTo>
                    <a:pt x="812800" y="710875"/>
                  </a:lnTo>
                  <a:cubicBezTo>
                    <a:pt x="812800" y="767167"/>
                    <a:pt x="767167" y="812800"/>
                    <a:pt x="710875" y="812800"/>
                  </a:cubicBezTo>
                  <a:lnTo>
                    <a:pt x="101925" y="812800"/>
                  </a:lnTo>
                  <a:cubicBezTo>
                    <a:pt x="45633" y="812800"/>
                    <a:pt x="0" y="767167"/>
                    <a:pt x="0" y="710875"/>
                  </a:cubicBezTo>
                  <a:lnTo>
                    <a:pt x="0" y="101925"/>
                  </a:lnTo>
                  <a:cubicBezTo>
                    <a:pt x="0" y="45633"/>
                    <a:pt x="45633" y="0"/>
                    <a:pt x="101925" y="0"/>
                  </a:cubicBezTo>
                  <a:close/>
                </a:path>
              </a:pathLst>
            </a:custGeom>
            <a:solidFill>
              <a:srgbClr val="FF7E1D"/>
            </a:solidFill>
          </p:spPr>
        </p:sp>
        <p:sp>
          <p:nvSpPr>
            <p:cNvPr name="TextBox 9" id="9"/>
            <p:cNvSpPr txBox="true"/>
            <p:nvPr/>
          </p:nvSpPr>
          <p:spPr>
            <a:xfrm>
              <a:off x="0" y="9525"/>
              <a:ext cx="812800" cy="803275"/>
            </a:xfrm>
            <a:prstGeom prst="rect">
              <a:avLst/>
            </a:prstGeom>
          </p:spPr>
          <p:txBody>
            <a:bodyPr anchor="ctr" rtlCol="false" tIns="50800" lIns="50800" bIns="50800" rIns="50800"/>
            <a:lstStyle/>
            <a:p>
              <a:pPr algn="ctr">
                <a:lnSpc>
                  <a:spcPts val="2120"/>
                </a:lnSpc>
              </a:pPr>
              <a:r>
                <a:rPr lang="en-US" b="true" sz="2000">
                  <a:solidFill>
                    <a:srgbClr val="FFFFFF"/>
                  </a:solidFill>
                  <a:latin typeface="Public Sans Bold"/>
                  <a:ea typeface="Public Sans Bold"/>
                  <a:cs typeface="Public Sans Bold"/>
                  <a:sym typeface="Public Sans Bold"/>
                </a:rPr>
                <a:t>TRANSACTION FRICTIONS</a:t>
              </a:r>
            </a:p>
          </p:txBody>
        </p:sp>
      </p:grpSp>
      <p:grpSp>
        <p:nvGrpSpPr>
          <p:cNvPr name="Group 10" id="10"/>
          <p:cNvGrpSpPr/>
          <p:nvPr/>
        </p:nvGrpSpPr>
        <p:grpSpPr>
          <a:xfrm rot="0">
            <a:off x="12827938" y="4123280"/>
            <a:ext cx="3873808" cy="3873808"/>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101925" y="0"/>
                  </a:moveTo>
                  <a:lnTo>
                    <a:pt x="710875" y="0"/>
                  </a:lnTo>
                  <a:cubicBezTo>
                    <a:pt x="767167" y="0"/>
                    <a:pt x="812800" y="45633"/>
                    <a:pt x="812800" y="101925"/>
                  </a:cubicBezTo>
                  <a:lnTo>
                    <a:pt x="812800" y="710875"/>
                  </a:lnTo>
                  <a:cubicBezTo>
                    <a:pt x="812800" y="767167"/>
                    <a:pt x="767167" y="812800"/>
                    <a:pt x="710875" y="812800"/>
                  </a:cubicBezTo>
                  <a:lnTo>
                    <a:pt x="101925" y="812800"/>
                  </a:lnTo>
                  <a:cubicBezTo>
                    <a:pt x="45633" y="812800"/>
                    <a:pt x="0" y="767167"/>
                    <a:pt x="0" y="710875"/>
                  </a:cubicBezTo>
                  <a:lnTo>
                    <a:pt x="0" y="101925"/>
                  </a:lnTo>
                  <a:cubicBezTo>
                    <a:pt x="0" y="45633"/>
                    <a:pt x="45633" y="0"/>
                    <a:pt x="101925" y="0"/>
                  </a:cubicBezTo>
                  <a:close/>
                </a:path>
              </a:pathLst>
            </a:custGeom>
            <a:solidFill>
              <a:srgbClr val="FF7E1D"/>
            </a:solidFill>
          </p:spPr>
        </p:sp>
        <p:sp>
          <p:nvSpPr>
            <p:cNvPr name="TextBox 12" id="12"/>
            <p:cNvSpPr txBox="true"/>
            <p:nvPr/>
          </p:nvSpPr>
          <p:spPr>
            <a:xfrm>
              <a:off x="0" y="9525"/>
              <a:ext cx="812800" cy="803275"/>
            </a:xfrm>
            <a:prstGeom prst="rect">
              <a:avLst/>
            </a:prstGeom>
          </p:spPr>
          <p:txBody>
            <a:bodyPr anchor="ctr" rtlCol="false" tIns="50800" lIns="50800" bIns="50800" rIns="50800"/>
            <a:lstStyle/>
            <a:p>
              <a:pPr algn="ctr">
                <a:lnSpc>
                  <a:spcPts val="2120"/>
                </a:lnSpc>
              </a:pPr>
              <a:r>
                <a:rPr lang="en-US" b="true" sz="2000">
                  <a:solidFill>
                    <a:srgbClr val="FFFFFF"/>
                  </a:solidFill>
                  <a:latin typeface="Public Sans Bold"/>
                  <a:ea typeface="Public Sans Bold"/>
                  <a:cs typeface="Public Sans Bold"/>
                  <a:sym typeface="Public Sans Bold"/>
                </a:rPr>
                <a:t>EMOTION TRACKING</a:t>
              </a:r>
            </a:p>
          </p:txBody>
        </p:sp>
      </p:grpSp>
      <p:grpSp>
        <p:nvGrpSpPr>
          <p:cNvPr name="Group 13" id="13"/>
          <p:cNvGrpSpPr/>
          <p:nvPr/>
        </p:nvGrpSpPr>
        <p:grpSpPr>
          <a:xfrm rot="0">
            <a:off x="5729249" y="5894109"/>
            <a:ext cx="1040189" cy="280971"/>
            <a:chOff x="0" y="0"/>
            <a:chExt cx="1104900" cy="298450"/>
          </a:xfrm>
        </p:grpSpPr>
        <p:sp>
          <p:nvSpPr>
            <p:cNvPr name="Freeform 14" id="14"/>
            <p:cNvSpPr/>
            <p:nvPr/>
          </p:nvSpPr>
          <p:spPr>
            <a:xfrm flipH="false" flipV="false" rot="0">
              <a:off x="49530" y="35560"/>
              <a:ext cx="1004570" cy="217170"/>
            </a:xfrm>
            <a:custGeom>
              <a:avLst/>
              <a:gdLst/>
              <a:ahLst/>
              <a:cxnLst/>
              <a:rect r="r" b="b" t="t" l="l"/>
              <a:pathLst>
                <a:path h="217170" w="1004570">
                  <a:moveTo>
                    <a:pt x="63500" y="57150"/>
                  </a:moveTo>
                  <a:cubicBezTo>
                    <a:pt x="430530" y="11430"/>
                    <a:pt x="825500" y="0"/>
                    <a:pt x="919480" y="15240"/>
                  </a:cubicBezTo>
                  <a:cubicBezTo>
                    <a:pt x="946150" y="19050"/>
                    <a:pt x="956310" y="20320"/>
                    <a:pt x="970280" y="31750"/>
                  </a:cubicBezTo>
                  <a:cubicBezTo>
                    <a:pt x="986790" y="46990"/>
                    <a:pt x="1003300" y="82550"/>
                    <a:pt x="1003300" y="104140"/>
                  </a:cubicBezTo>
                  <a:cubicBezTo>
                    <a:pt x="1004570" y="121920"/>
                    <a:pt x="994410" y="140970"/>
                    <a:pt x="982980" y="153670"/>
                  </a:cubicBezTo>
                  <a:cubicBezTo>
                    <a:pt x="972820" y="167640"/>
                    <a:pt x="955040" y="179070"/>
                    <a:pt x="937260" y="181610"/>
                  </a:cubicBezTo>
                  <a:cubicBezTo>
                    <a:pt x="915670" y="185420"/>
                    <a:pt x="877570" y="176530"/>
                    <a:pt x="861060" y="161290"/>
                  </a:cubicBezTo>
                  <a:cubicBezTo>
                    <a:pt x="843280" y="144780"/>
                    <a:pt x="833120" y="107950"/>
                    <a:pt x="835660" y="85090"/>
                  </a:cubicBezTo>
                  <a:cubicBezTo>
                    <a:pt x="836930" y="67310"/>
                    <a:pt x="847090" y="49530"/>
                    <a:pt x="861060" y="38100"/>
                  </a:cubicBezTo>
                  <a:cubicBezTo>
                    <a:pt x="877570" y="24130"/>
                    <a:pt x="915670" y="13970"/>
                    <a:pt x="937260" y="16510"/>
                  </a:cubicBezTo>
                  <a:cubicBezTo>
                    <a:pt x="955040" y="19050"/>
                    <a:pt x="972820" y="31750"/>
                    <a:pt x="982980" y="44450"/>
                  </a:cubicBezTo>
                  <a:cubicBezTo>
                    <a:pt x="994410" y="57150"/>
                    <a:pt x="1003300" y="77470"/>
                    <a:pt x="1003300" y="95250"/>
                  </a:cubicBezTo>
                  <a:cubicBezTo>
                    <a:pt x="1004570" y="111760"/>
                    <a:pt x="1000760" y="133350"/>
                    <a:pt x="989330" y="147320"/>
                  </a:cubicBezTo>
                  <a:cubicBezTo>
                    <a:pt x="975360" y="163830"/>
                    <a:pt x="956310" y="175260"/>
                    <a:pt x="919480" y="184150"/>
                  </a:cubicBezTo>
                  <a:cubicBezTo>
                    <a:pt x="815340" y="209550"/>
                    <a:pt x="440690" y="168910"/>
                    <a:pt x="287020" y="179070"/>
                  </a:cubicBezTo>
                  <a:cubicBezTo>
                    <a:pt x="196850" y="185420"/>
                    <a:pt x="120650" y="217170"/>
                    <a:pt x="74930" y="210820"/>
                  </a:cubicBezTo>
                  <a:cubicBezTo>
                    <a:pt x="52070" y="208280"/>
                    <a:pt x="36830" y="200660"/>
                    <a:pt x="24130" y="189230"/>
                  </a:cubicBezTo>
                  <a:cubicBezTo>
                    <a:pt x="12700" y="176530"/>
                    <a:pt x="2540" y="156210"/>
                    <a:pt x="1270" y="138430"/>
                  </a:cubicBezTo>
                  <a:cubicBezTo>
                    <a:pt x="0" y="121920"/>
                    <a:pt x="6350" y="99060"/>
                    <a:pt x="16510" y="86360"/>
                  </a:cubicBezTo>
                  <a:cubicBezTo>
                    <a:pt x="26670" y="72390"/>
                    <a:pt x="63500" y="57150"/>
                    <a:pt x="63500" y="57150"/>
                  </a:cubicBezTo>
                </a:path>
              </a:pathLst>
            </a:custGeom>
            <a:solidFill>
              <a:srgbClr val="FFA629"/>
            </a:solidFill>
            <a:ln cap="sq">
              <a:noFill/>
              <a:prstDash val="solid"/>
              <a:miter/>
            </a:ln>
          </p:spPr>
        </p:sp>
      </p:grpSp>
      <p:grpSp>
        <p:nvGrpSpPr>
          <p:cNvPr name="Group 15" id="15"/>
          <p:cNvGrpSpPr/>
          <p:nvPr/>
        </p:nvGrpSpPr>
        <p:grpSpPr>
          <a:xfrm rot="0">
            <a:off x="6079566" y="5333363"/>
            <a:ext cx="306079" cy="1286487"/>
            <a:chOff x="0" y="0"/>
            <a:chExt cx="325120" cy="1366520"/>
          </a:xfrm>
        </p:grpSpPr>
        <p:sp>
          <p:nvSpPr>
            <p:cNvPr name="Freeform 16" id="16"/>
            <p:cNvSpPr/>
            <p:nvPr/>
          </p:nvSpPr>
          <p:spPr>
            <a:xfrm flipH="false" flipV="false" rot="0">
              <a:off x="34290" y="49530"/>
              <a:ext cx="245110" cy="1268730"/>
            </a:xfrm>
            <a:custGeom>
              <a:avLst/>
              <a:gdLst/>
              <a:ahLst/>
              <a:cxnLst/>
              <a:rect r="r" b="b" t="t" l="l"/>
              <a:pathLst>
                <a:path h="1268730" w="245110">
                  <a:moveTo>
                    <a:pt x="167640" y="76200"/>
                  </a:moveTo>
                  <a:cubicBezTo>
                    <a:pt x="179070" y="784860"/>
                    <a:pt x="222250" y="887730"/>
                    <a:pt x="233680" y="982980"/>
                  </a:cubicBezTo>
                  <a:cubicBezTo>
                    <a:pt x="242570" y="1057910"/>
                    <a:pt x="245110" y="1141730"/>
                    <a:pt x="238760" y="1184910"/>
                  </a:cubicBezTo>
                  <a:cubicBezTo>
                    <a:pt x="234950" y="1207770"/>
                    <a:pt x="233680" y="1220470"/>
                    <a:pt x="222250" y="1233170"/>
                  </a:cubicBezTo>
                  <a:cubicBezTo>
                    <a:pt x="208280" y="1249680"/>
                    <a:pt x="176530" y="1266190"/>
                    <a:pt x="154940" y="1264920"/>
                  </a:cubicBezTo>
                  <a:cubicBezTo>
                    <a:pt x="132080" y="1263650"/>
                    <a:pt x="102870" y="1243330"/>
                    <a:pt x="90170" y="1226820"/>
                  </a:cubicBezTo>
                  <a:cubicBezTo>
                    <a:pt x="80010" y="1212850"/>
                    <a:pt x="77470" y="1192530"/>
                    <a:pt x="78740" y="1176020"/>
                  </a:cubicBezTo>
                  <a:cubicBezTo>
                    <a:pt x="81280" y="1160780"/>
                    <a:pt x="90170" y="1141730"/>
                    <a:pt x="100330" y="1130300"/>
                  </a:cubicBezTo>
                  <a:cubicBezTo>
                    <a:pt x="111760" y="1118870"/>
                    <a:pt x="129540" y="1108710"/>
                    <a:pt x="146050" y="1106170"/>
                  </a:cubicBezTo>
                  <a:cubicBezTo>
                    <a:pt x="161290" y="1103630"/>
                    <a:pt x="181610" y="1104900"/>
                    <a:pt x="196850" y="1115060"/>
                  </a:cubicBezTo>
                  <a:cubicBezTo>
                    <a:pt x="213360" y="1125220"/>
                    <a:pt x="234950" y="1155700"/>
                    <a:pt x="238760" y="1176020"/>
                  </a:cubicBezTo>
                  <a:cubicBezTo>
                    <a:pt x="241300" y="1193800"/>
                    <a:pt x="234950" y="1212850"/>
                    <a:pt x="227330" y="1226820"/>
                  </a:cubicBezTo>
                  <a:cubicBezTo>
                    <a:pt x="218440" y="1240790"/>
                    <a:pt x="203200" y="1253490"/>
                    <a:pt x="187960" y="1259840"/>
                  </a:cubicBezTo>
                  <a:cubicBezTo>
                    <a:pt x="173990" y="1264920"/>
                    <a:pt x="153670" y="1268730"/>
                    <a:pt x="137160" y="1262380"/>
                  </a:cubicBezTo>
                  <a:cubicBezTo>
                    <a:pt x="118110" y="1254760"/>
                    <a:pt x="95250" y="1238250"/>
                    <a:pt x="82550" y="1210310"/>
                  </a:cubicBezTo>
                  <a:cubicBezTo>
                    <a:pt x="59690" y="1159510"/>
                    <a:pt x="85090" y="1004570"/>
                    <a:pt x="73660" y="944880"/>
                  </a:cubicBezTo>
                  <a:cubicBezTo>
                    <a:pt x="67310" y="911860"/>
                    <a:pt x="54610" y="902970"/>
                    <a:pt x="46990" y="872490"/>
                  </a:cubicBezTo>
                  <a:cubicBezTo>
                    <a:pt x="34290" y="820420"/>
                    <a:pt x="22860" y="750570"/>
                    <a:pt x="16510" y="662940"/>
                  </a:cubicBezTo>
                  <a:cubicBezTo>
                    <a:pt x="6350" y="516890"/>
                    <a:pt x="0" y="163830"/>
                    <a:pt x="16510" y="76200"/>
                  </a:cubicBezTo>
                  <a:cubicBezTo>
                    <a:pt x="20320" y="49530"/>
                    <a:pt x="22860" y="38100"/>
                    <a:pt x="35560" y="25400"/>
                  </a:cubicBezTo>
                  <a:cubicBezTo>
                    <a:pt x="49530" y="11430"/>
                    <a:pt x="81280" y="0"/>
                    <a:pt x="100330" y="1270"/>
                  </a:cubicBezTo>
                  <a:cubicBezTo>
                    <a:pt x="118110" y="2540"/>
                    <a:pt x="137160" y="12700"/>
                    <a:pt x="148590" y="25400"/>
                  </a:cubicBezTo>
                  <a:cubicBezTo>
                    <a:pt x="158750" y="38100"/>
                    <a:pt x="167640" y="76200"/>
                    <a:pt x="167640" y="76200"/>
                  </a:cubicBezTo>
                </a:path>
              </a:pathLst>
            </a:custGeom>
            <a:solidFill>
              <a:srgbClr val="FFA629"/>
            </a:solidFill>
            <a:ln cap="sq">
              <a:noFill/>
              <a:prstDash val="solid"/>
              <a:miter/>
            </a:ln>
          </p:spPr>
        </p:sp>
      </p:grpSp>
      <p:grpSp>
        <p:nvGrpSpPr>
          <p:cNvPr name="Group 17" id="17"/>
          <p:cNvGrpSpPr/>
          <p:nvPr/>
        </p:nvGrpSpPr>
        <p:grpSpPr>
          <a:xfrm rot="0">
            <a:off x="11363009" y="5671723"/>
            <a:ext cx="1196815" cy="376620"/>
            <a:chOff x="0" y="0"/>
            <a:chExt cx="1271270" cy="400050"/>
          </a:xfrm>
        </p:grpSpPr>
        <p:sp>
          <p:nvSpPr>
            <p:cNvPr name="Freeform 18" id="18"/>
            <p:cNvSpPr/>
            <p:nvPr/>
          </p:nvSpPr>
          <p:spPr>
            <a:xfrm flipH="false" flipV="false" rot="0">
              <a:off x="48260" y="46990"/>
              <a:ext cx="1176020" cy="307340"/>
            </a:xfrm>
            <a:custGeom>
              <a:avLst/>
              <a:gdLst/>
              <a:ahLst/>
              <a:cxnLst/>
              <a:rect r="r" b="b" t="t" l="l"/>
              <a:pathLst>
                <a:path h="307340" w="1176020">
                  <a:moveTo>
                    <a:pt x="63500" y="147320"/>
                  </a:moveTo>
                  <a:cubicBezTo>
                    <a:pt x="520700" y="104140"/>
                    <a:pt x="789940" y="134620"/>
                    <a:pt x="901700" y="105410"/>
                  </a:cubicBezTo>
                  <a:cubicBezTo>
                    <a:pt x="957580" y="91440"/>
                    <a:pt x="999490" y="60960"/>
                    <a:pt x="1019810" y="43180"/>
                  </a:cubicBezTo>
                  <a:cubicBezTo>
                    <a:pt x="1029970" y="34290"/>
                    <a:pt x="1028700" y="26670"/>
                    <a:pt x="1037590" y="20320"/>
                  </a:cubicBezTo>
                  <a:cubicBezTo>
                    <a:pt x="1049020" y="11430"/>
                    <a:pt x="1071880" y="2540"/>
                    <a:pt x="1088390" y="3810"/>
                  </a:cubicBezTo>
                  <a:cubicBezTo>
                    <a:pt x="1106170" y="3810"/>
                    <a:pt x="1126490" y="11430"/>
                    <a:pt x="1140460" y="21590"/>
                  </a:cubicBezTo>
                  <a:cubicBezTo>
                    <a:pt x="1154430" y="31750"/>
                    <a:pt x="1165860" y="50800"/>
                    <a:pt x="1170940" y="67310"/>
                  </a:cubicBezTo>
                  <a:cubicBezTo>
                    <a:pt x="1174750" y="83820"/>
                    <a:pt x="1174750" y="105410"/>
                    <a:pt x="1167130" y="121920"/>
                  </a:cubicBezTo>
                  <a:cubicBezTo>
                    <a:pt x="1156970" y="140970"/>
                    <a:pt x="1127760" y="167640"/>
                    <a:pt x="1104900" y="172720"/>
                  </a:cubicBezTo>
                  <a:cubicBezTo>
                    <a:pt x="1082040" y="177800"/>
                    <a:pt x="1045210" y="166370"/>
                    <a:pt x="1027430" y="149860"/>
                  </a:cubicBezTo>
                  <a:cubicBezTo>
                    <a:pt x="1010920" y="133350"/>
                    <a:pt x="1002030" y="96520"/>
                    <a:pt x="1003300" y="73660"/>
                  </a:cubicBezTo>
                  <a:cubicBezTo>
                    <a:pt x="1005840" y="55880"/>
                    <a:pt x="1016000" y="36830"/>
                    <a:pt x="1029970" y="25400"/>
                  </a:cubicBezTo>
                  <a:cubicBezTo>
                    <a:pt x="1047750" y="12700"/>
                    <a:pt x="1084580" y="0"/>
                    <a:pt x="1107440" y="5080"/>
                  </a:cubicBezTo>
                  <a:cubicBezTo>
                    <a:pt x="1130300" y="11430"/>
                    <a:pt x="1159510" y="36830"/>
                    <a:pt x="1167130" y="58420"/>
                  </a:cubicBezTo>
                  <a:cubicBezTo>
                    <a:pt x="1176020" y="80010"/>
                    <a:pt x="1173480" y="113030"/>
                    <a:pt x="1158240" y="138430"/>
                  </a:cubicBezTo>
                  <a:cubicBezTo>
                    <a:pt x="1135380" y="176530"/>
                    <a:pt x="1059180" y="219710"/>
                    <a:pt x="1007110" y="242570"/>
                  </a:cubicBezTo>
                  <a:cubicBezTo>
                    <a:pt x="960120" y="262890"/>
                    <a:pt x="928370" y="266700"/>
                    <a:pt x="864870" y="273050"/>
                  </a:cubicBezTo>
                  <a:cubicBezTo>
                    <a:pt x="740410" y="285750"/>
                    <a:pt x="459740" y="260350"/>
                    <a:pt x="313690" y="269240"/>
                  </a:cubicBezTo>
                  <a:cubicBezTo>
                    <a:pt x="218440" y="274320"/>
                    <a:pt x="125730" y="307340"/>
                    <a:pt x="76200" y="300990"/>
                  </a:cubicBezTo>
                  <a:cubicBezTo>
                    <a:pt x="52070" y="297180"/>
                    <a:pt x="38100" y="290830"/>
                    <a:pt x="25400" y="279400"/>
                  </a:cubicBezTo>
                  <a:cubicBezTo>
                    <a:pt x="12700" y="266700"/>
                    <a:pt x="3810" y="246380"/>
                    <a:pt x="2540" y="229870"/>
                  </a:cubicBezTo>
                  <a:cubicBezTo>
                    <a:pt x="0" y="212090"/>
                    <a:pt x="7620" y="190500"/>
                    <a:pt x="17780" y="176530"/>
                  </a:cubicBezTo>
                  <a:cubicBezTo>
                    <a:pt x="27940" y="162560"/>
                    <a:pt x="63500" y="147320"/>
                    <a:pt x="63500" y="147320"/>
                  </a:cubicBezTo>
                </a:path>
              </a:pathLst>
            </a:custGeom>
            <a:solidFill>
              <a:srgbClr val="FFA629"/>
            </a:solidFill>
            <a:ln cap="sq">
              <a:noFill/>
              <a:prstDash val="solid"/>
              <a:miter/>
            </a:ln>
          </p:spPr>
        </p:sp>
      </p:grpSp>
      <p:grpSp>
        <p:nvGrpSpPr>
          <p:cNvPr name="Group 19" id="19"/>
          <p:cNvGrpSpPr/>
          <p:nvPr/>
        </p:nvGrpSpPr>
        <p:grpSpPr>
          <a:xfrm rot="0">
            <a:off x="11743216" y="5302277"/>
            <a:ext cx="271406" cy="1213554"/>
            <a:chOff x="0" y="0"/>
            <a:chExt cx="288290" cy="1289050"/>
          </a:xfrm>
        </p:grpSpPr>
        <p:sp>
          <p:nvSpPr>
            <p:cNvPr name="Freeform 20" id="20"/>
            <p:cNvSpPr/>
            <p:nvPr/>
          </p:nvSpPr>
          <p:spPr>
            <a:xfrm flipH="false" flipV="false" rot="0">
              <a:off x="19050" y="48260"/>
              <a:ext cx="223520" cy="1197610"/>
            </a:xfrm>
            <a:custGeom>
              <a:avLst/>
              <a:gdLst/>
              <a:ahLst/>
              <a:cxnLst/>
              <a:rect r="r" b="b" t="t" l="l"/>
              <a:pathLst>
                <a:path h="1197610" w="223520">
                  <a:moveTo>
                    <a:pt x="182880" y="76200"/>
                  </a:moveTo>
                  <a:cubicBezTo>
                    <a:pt x="191770" y="1074420"/>
                    <a:pt x="223520" y="1101090"/>
                    <a:pt x="218440" y="1131570"/>
                  </a:cubicBezTo>
                  <a:cubicBezTo>
                    <a:pt x="213360" y="1155700"/>
                    <a:pt x="193040" y="1179830"/>
                    <a:pt x="173990" y="1188720"/>
                  </a:cubicBezTo>
                  <a:cubicBezTo>
                    <a:pt x="154940" y="1197610"/>
                    <a:pt x="119380" y="1196340"/>
                    <a:pt x="101600" y="1184910"/>
                  </a:cubicBezTo>
                  <a:cubicBezTo>
                    <a:pt x="82550" y="1174750"/>
                    <a:pt x="64770" y="1144270"/>
                    <a:pt x="63500" y="1122680"/>
                  </a:cubicBezTo>
                  <a:cubicBezTo>
                    <a:pt x="63500" y="1101090"/>
                    <a:pt x="77470" y="1069340"/>
                    <a:pt x="95250" y="1056640"/>
                  </a:cubicBezTo>
                  <a:cubicBezTo>
                    <a:pt x="111760" y="1043940"/>
                    <a:pt x="146050" y="1038860"/>
                    <a:pt x="166370" y="1045210"/>
                  </a:cubicBezTo>
                  <a:cubicBezTo>
                    <a:pt x="186690" y="1051560"/>
                    <a:pt x="209550" y="1079500"/>
                    <a:pt x="215900" y="1098550"/>
                  </a:cubicBezTo>
                  <a:cubicBezTo>
                    <a:pt x="222250" y="1113790"/>
                    <a:pt x="219710" y="1132840"/>
                    <a:pt x="213360" y="1148080"/>
                  </a:cubicBezTo>
                  <a:cubicBezTo>
                    <a:pt x="208280" y="1162050"/>
                    <a:pt x="196850" y="1178560"/>
                    <a:pt x="181610" y="1184910"/>
                  </a:cubicBezTo>
                  <a:cubicBezTo>
                    <a:pt x="163830" y="1193800"/>
                    <a:pt x="128270" y="1196340"/>
                    <a:pt x="109220" y="1188720"/>
                  </a:cubicBezTo>
                  <a:cubicBezTo>
                    <a:pt x="92710" y="1183640"/>
                    <a:pt x="83820" y="1172210"/>
                    <a:pt x="72390" y="1154430"/>
                  </a:cubicBezTo>
                  <a:cubicBezTo>
                    <a:pt x="54610" y="1125220"/>
                    <a:pt x="41910" y="1084580"/>
                    <a:pt x="31750" y="1016000"/>
                  </a:cubicBezTo>
                  <a:cubicBezTo>
                    <a:pt x="7620" y="842010"/>
                    <a:pt x="0" y="170180"/>
                    <a:pt x="35560" y="58420"/>
                  </a:cubicBezTo>
                  <a:cubicBezTo>
                    <a:pt x="43180" y="33020"/>
                    <a:pt x="52070" y="24130"/>
                    <a:pt x="66040" y="15240"/>
                  </a:cubicBezTo>
                  <a:cubicBezTo>
                    <a:pt x="78740" y="5080"/>
                    <a:pt x="100330" y="0"/>
                    <a:pt x="116840" y="2540"/>
                  </a:cubicBezTo>
                  <a:cubicBezTo>
                    <a:pt x="133350" y="3810"/>
                    <a:pt x="153670" y="13970"/>
                    <a:pt x="163830" y="26670"/>
                  </a:cubicBezTo>
                  <a:cubicBezTo>
                    <a:pt x="175260" y="39370"/>
                    <a:pt x="182880" y="76200"/>
                    <a:pt x="182880" y="76200"/>
                  </a:cubicBezTo>
                </a:path>
              </a:pathLst>
            </a:custGeom>
            <a:solidFill>
              <a:srgbClr val="FFA629"/>
            </a:solidFill>
            <a:ln cap="sq">
              <a:noFill/>
              <a:prstDash val="solid"/>
              <a:miter/>
            </a:ln>
          </p:spPr>
        </p:sp>
      </p:grpSp>
    </p:spTree>
  </p:cSld>
  <p:clrMapOvr>
    <a:masterClrMapping/>
  </p:clrMapOvr>
</p:sld>
</file>

<file path=ppt/slides/slide5.xml><?xml version="1.0" encoding="utf-8"?>
<p:sld xmlns:p="http://schemas.openxmlformats.org/presentationml/2006/main" xmlns:a="http://schemas.openxmlformats.org/drawingml/2006/main">
  <p:cSld>
    <p:bg>
      <p:bgPr>
        <a:solidFill>
          <a:srgbClr val="EFEEE7"/>
        </a:solidFill>
      </p:bgPr>
    </p:bg>
    <p:spTree>
      <p:nvGrpSpPr>
        <p:cNvPr id="1" name=""/>
        <p:cNvGrpSpPr/>
        <p:nvPr/>
      </p:nvGrpSpPr>
      <p:grpSpPr>
        <a:xfrm>
          <a:off x="0" y="0"/>
          <a:ext cx="0" cy="0"/>
          <a:chOff x="0" y="0"/>
          <a:chExt cx="0" cy="0"/>
        </a:xfrm>
      </p:grpSpPr>
      <p:sp>
        <p:nvSpPr>
          <p:cNvPr name="TextBox 2" id="2"/>
          <p:cNvSpPr txBox="true"/>
          <p:nvPr/>
        </p:nvSpPr>
        <p:spPr>
          <a:xfrm rot="0">
            <a:off x="1006871" y="942975"/>
            <a:ext cx="16230600" cy="651099"/>
          </a:xfrm>
          <a:prstGeom prst="rect">
            <a:avLst/>
          </a:prstGeom>
        </p:spPr>
        <p:txBody>
          <a:bodyPr anchor="t" rtlCol="false" tIns="0" lIns="0" bIns="0" rIns="0">
            <a:spAutoFit/>
          </a:bodyPr>
          <a:lstStyle/>
          <a:p>
            <a:pPr algn="l">
              <a:lnSpc>
                <a:spcPts val="5200"/>
              </a:lnSpc>
              <a:spcBef>
                <a:spcPct val="0"/>
              </a:spcBef>
            </a:pPr>
            <a:r>
              <a:rPr lang="en-US" b="true" sz="3714" spc="843">
                <a:solidFill>
                  <a:srgbClr val="2B2C30"/>
                </a:solidFill>
                <a:latin typeface="Public Sans Bold"/>
                <a:ea typeface="Public Sans Bold"/>
                <a:cs typeface="Public Sans Bold"/>
                <a:sym typeface="Public Sans Bold"/>
              </a:rPr>
              <a:t>PERSONAL JOURNEY (PROBLEM STATEMENT)</a:t>
            </a:r>
          </a:p>
        </p:txBody>
      </p:sp>
      <p:sp>
        <p:nvSpPr>
          <p:cNvPr name="AutoShape 3" id="3"/>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TextBox 4" id="4"/>
          <p:cNvSpPr txBox="true"/>
          <p:nvPr/>
        </p:nvSpPr>
        <p:spPr>
          <a:xfrm rot="0">
            <a:off x="1006871" y="2173098"/>
            <a:ext cx="16823997" cy="2899410"/>
          </a:xfrm>
          <a:prstGeom prst="rect">
            <a:avLst/>
          </a:prstGeom>
        </p:spPr>
        <p:txBody>
          <a:bodyPr anchor="t" rtlCol="false" tIns="0" lIns="0" bIns="0" rIns="0">
            <a:spAutoFit/>
          </a:bodyPr>
          <a:lstStyle/>
          <a:p>
            <a:pPr algn="l">
              <a:lnSpc>
                <a:spcPts val="7919"/>
              </a:lnSpc>
            </a:pPr>
            <a:r>
              <a:rPr lang="en-US" sz="3999" spc="19">
                <a:solidFill>
                  <a:srgbClr val="2B2C30"/>
                </a:solidFill>
                <a:latin typeface="Playfair Display"/>
                <a:ea typeface="Playfair Display"/>
                <a:cs typeface="Playfair Display"/>
                <a:sym typeface="Playfair Display"/>
              </a:rPr>
              <a:t>As a customer,</a:t>
            </a:r>
          </a:p>
          <a:p>
            <a:pPr algn="l">
              <a:lnSpc>
                <a:spcPts val="7919"/>
              </a:lnSpc>
            </a:pPr>
            <a:r>
              <a:rPr lang="en-US" sz="3999" spc="19">
                <a:solidFill>
                  <a:srgbClr val="2B2C30"/>
                </a:solidFill>
                <a:latin typeface="Playfair Display"/>
                <a:ea typeface="Playfair Display"/>
                <a:cs typeface="Playfair Display"/>
                <a:sym typeface="Playfair Display"/>
              </a:rPr>
              <a:t>I want my banking app to help me manage my spending</a:t>
            </a:r>
          </a:p>
          <a:p>
            <a:pPr algn="l">
              <a:lnSpc>
                <a:spcPts val="7919"/>
              </a:lnSpc>
            </a:pPr>
            <a:r>
              <a:rPr lang="en-US" sz="3999" spc="19">
                <a:solidFill>
                  <a:srgbClr val="2B2C30"/>
                </a:solidFill>
                <a:latin typeface="Playfair Display"/>
                <a:ea typeface="Playfair Display"/>
                <a:cs typeface="Playfair Display"/>
                <a:sym typeface="Playfair Display"/>
              </a:rPr>
              <a:t>so that I can meet my financial goals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TextBox 3" id="3"/>
          <p:cNvSpPr txBox="true"/>
          <p:nvPr/>
        </p:nvSpPr>
        <p:spPr>
          <a:xfrm rot="0">
            <a:off x="1006871" y="2080863"/>
            <a:ext cx="12164079" cy="7362825"/>
          </a:xfrm>
          <a:prstGeom prst="rect">
            <a:avLst/>
          </a:prstGeom>
        </p:spPr>
        <p:txBody>
          <a:bodyPr anchor="t" rtlCol="false" tIns="0" lIns="0" bIns="0" rIns="0">
            <a:spAutoFit/>
          </a:bodyPr>
          <a:lstStyle/>
          <a:p>
            <a:pPr algn="l">
              <a:lnSpc>
                <a:spcPts val="4949"/>
              </a:lnSpc>
            </a:pPr>
            <a:r>
              <a:rPr lang="en-US" sz="2499" spc="12" b="true">
                <a:solidFill>
                  <a:srgbClr val="2B2C30"/>
                </a:solidFill>
                <a:latin typeface="Playfair Display Bold"/>
                <a:ea typeface="Playfair Display Bold"/>
                <a:cs typeface="Playfair Display Bold"/>
                <a:sym typeface="Playfair Display Bold"/>
              </a:rPr>
              <a:t>Profile: </a:t>
            </a:r>
            <a:r>
              <a:rPr lang="en-US" sz="2499" spc="12">
                <a:solidFill>
                  <a:srgbClr val="2B2C30"/>
                </a:solidFill>
                <a:latin typeface="Playfair Display"/>
                <a:ea typeface="Playfair Display"/>
                <a:cs typeface="Playfair Display"/>
                <a:sym typeface="Playfair Display"/>
              </a:rPr>
              <a:t>34 years old, Marketing Manager, Annual Income: £48,000, Take home pay: £2800/month</a:t>
            </a:r>
          </a:p>
          <a:p>
            <a:pPr algn="l">
              <a:lnSpc>
                <a:spcPts val="4949"/>
              </a:lnSpc>
            </a:pPr>
          </a:p>
          <a:p>
            <a:pPr algn="l">
              <a:lnSpc>
                <a:spcPts val="4949"/>
              </a:lnSpc>
            </a:pPr>
            <a:r>
              <a:rPr lang="en-US" sz="2499" spc="12" b="true">
                <a:solidFill>
                  <a:srgbClr val="2B2C30"/>
                </a:solidFill>
                <a:latin typeface="Playfair Display Bold"/>
                <a:ea typeface="Playfair Display Bold"/>
                <a:cs typeface="Playfair Display Bold"/>
                <a:sym typeface="Playfair Display Bold"/>
              </a:rPr>
              <a:t>Financial Context:</a:t>
            </a:r>
            <a:r>
              <a:rPr lang="en-US" sz="2499" spc="12">
                <a:solidFill>
                  <a:srgbClr val="2B2C30"/>
                </a:solidFill>
                <a:latin typeface="Playfair Display"/>
                <a:ea typeface="Playfair Display"/>
                <a:cs typeface="Playfair Display"/>
                <a:sym typeface="Playfair Display"/>
              </a:rPr>
              <a:t> Renting with partner, saving for first deposit has joint account for regular monthly expenses</a:t>
            </a:r>
          </a:p>
          <a:p>
            <a:pPr algn="l">
              <a:lnSpc>
                <a:spcPts val="4949"/>
              </a:lnSpc>
            </a:pPr>
          </a:p>
          <a:p>
            <a:pPr algn="l">
              <a:lnSpc>
                <a:spcPts val="4949"/>
              </a:lnSpc>
            </a:pPr>
            <a:r>
              <a:rPr lang="en-US" sz="2499" spc="12" b="true">
                <a:solidFill>
                  <a:srgbClr val="2B2C30"/>
                </a:solidFill>
                <a:latin typeface="Playfair Display Bold"/>
                <a:ea typeface="Playfair Display Bold"/>
                <a:cs typeface="Playfair Display Bold"/>
                <a:sym typeface="Playfair Display Bold"/>
              </a:rPr>
              <a:t>Challenges</a:t>
            </a:r>
            <a:r>
              <a:rPr lang="en-US" sz="2499" spc="12">
                <a:solidFill>
                  <a:srgbClr val="2B2C30"/>
                </a:solidFill>
                <a:latin typeface="Playfair Display"/>
                <a:ea typeface="Playfair Display"/>
                <a:cs typeface="Playfair Display"/>
                <a:sym typeface="Playfair Display"/>
              </a:rPr>
              <a:t>: Uncontrolled discretionary spending, frequent impulse purchases, difficulty tracking expenses</a:t>
            </a:r>
          </a:p>
          <a:p>
            <a:pPr algn="l">
              <a:lnSpc>
                <a:spcPts val="4949"/>
              </a:lnSpc>
            </a:pPr>
          </a:p>
          <a:p>
            <a:pPr algn="l">
              <a:lnSpc>
                <a:spcPts val="4949"/>
              </a:lnSpc>
            </a:pPr>
            <a:r>
              <a:rPr lang="en-US" sz="2499" spc="12" b="true">
                <a:solidFill>
                  <a:srgbClr val="2B2C30"/>
                </a:solidFill>
                <a:latin typeface="Playfair Display Bold"/>
                <a:ea typeface="Playfair Display Bold"/>
                <a:cs typeface="Playfair Display Bold"/>
                <a:sym typeface="Playfair Display Bold"/>
              </a:rPr>
              <a:t>Primary Goal</a:t>
            </a:r>
            <a:r>
              <a:rPr lang="en-US" sz="2499" spc="12">
                <a:solidFill>
                  <a:srgbClr val="2B2C30"/>
                </a:solidFill>
                <a:latin typeface="Playfair Display"/>
                <a:ea typeface="Playfair Display"/>
                <a:cs typeface="Playfair Display"/>
                <a:sym typeface="Playfair Display"/>
              </a:rPr>
              <a:t>: Reduce impulse buying, improve purchase tracking, save for house deposit</a:t>
            </a:r>
          </a:p>
          <a:p>
            <a:pPr algn="l">
              <a:lnSpc>
                <a:spcPts val="4949"/>
              </a:lnSpc>
            </a:pPr>
          </a:p>
        </p:txBody>
      </p:sp>
      <p:sp>
        <p:nvSpPr>
          <p:cNvPr name="Freeform 4" id="4"/>
          <p:cNvSpPr/>
          <p:nvPr/>
        </p:nvSpPr>
        <p:spPr>
          <a:xfrm flipH="false" flipV="false" rot="0">
            <a:off x="13344258" y="2852111"/>
            <a:ext cx="4088350" cy="5407039"/>
          </a:xfrm>
          <a:custGeom>
            <a:avLst/>
            <a:gdLst/>
            <a:ahLst/>
            <a:cxnLst/>
            <a:rect r="r" b="b" t="t" l="l"/>
            <a:pathLst>
              <a:path h="5407039" w="4088350">
                <a:moveTo>
                  <a:pt x="0" y="0"/>
                </a:moveTo>
                <a:lnTo>
                  <a:pt x="4088350" y="0"/>
                </a:lnTo>
                <a:lnTo>
                  <a:pt x="4088350" y="5407039"/>
                </a:lnTo>
                <a:lnTo>
                  <a:pt x="0" y="5407039"/>
                </a:lnTo>
                <a:lnTo>
                  <a:pt x="0" y="0"/>
                </a:lnTo>
                <a:close/>
              </a:path>
            </a:pathLst>
          </a:custGeom>
          <a:blipFill>
            <a:blip r:embed="rId2"/>
            <a:stretch>
              <a:fillRect l="-90124" t="0" r="-8257" b="0"/>
            </a:stretch>
          </a:blipFill>
        </p:spPr>
      </p:sp>
      <p:sp>
        <p:nvSpPr>
          <p:cNvPr name="TextBox 5" id="5"/>
          <p:cNvSpPr txBox="true"/>
          <p:nvPr/>
        </p:nvSpPr>
        <p:spPr>
          <a:xfrm rot="0">
            <a:off x="1006871" y="942975"/>
            <a:ext cx="16230600" cy="651099"/>
          </a:xfrm>
          <a:prstGeom prst="rect">
            <a:avLst/>
          </a:prstGeom>
        </p:spPr>
        <p:txBody>
          <a:bodyPr anchor="t" rtlCol="false" tIns="0" lIns="0" bIns="0" rIns="0">
            <a:spAutoFit/>
          </a:bodyPr>
          <a:lstStyle/>
          <a:p>
            <a:pPr algn="l">
              <a:lnSpc>
                <a:spcPts val="5200"/>
              </a:lnSpc>
              <a:spcBef>
                <a:spcPct val="0"/>
              </a:spcBef>
            </a:pPr>
            <a:r>
              <a:rPr lang="en-US" b="true" sz="3714" spc="843">
                <a:solidFill>
                  <a:srgbClr val="2B2C30"/>
                </a:solidFill>
                <a:latin typeface="Public Sans Bold"/>
                <a:ea typeface="Public Sans Bold"/>
                <a:cs typeface="Public Sans Bold"/>
                <a:sym typeface="Public Sans Bold"/>
              </a:rPr>
              <a:t>PERSONA: MEET CLAIRE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2904888" y="1901764"/>
            <a:ext cx="12882682" cy="7987263"/>
          </a:xfrm>
          <a:custGeom>
            <a:avLst/>
            <a:gdLst/>
            <a:ahLst/>
            <a:cxnLst/>
            <a:rect r="r" b="b" t="t" l="l"/>
            <a:pathLst>
              <a:path h="7987263" w="12882682">
                <a:moveTo>
                  <a:pt x="0" y="0"/>
                </a:moveTo>
                <a:lnTo>
                  <a:pt x="12882682" y="0"/>
                </a:lnTo>
                <a:lnTo>
                  <a:pt x="12882682" y="7987263"/>
                </a:lnTo>
                <a:lnTo>
                  <a:pt x="0" y="7987263"/>
                </a:lnTo>
                <a:lnTo>
                  <a:pt x="0" y="0"/>
                </a:lnTo>
                <a:close/>
              </a:path>
            </a:pathLst>
          </a:custGeom>
          <a:blipFill>
            <a:blip r:embed="rId2"/>
            <a:stretch>
              <a:fillRect l="0" t="0" r="0" b="0"/>
            </a:stretch>
          </a:blipFill>
        </p:spPr>
      </p:sp>
      <p:sp>
        <p:nvSpPr>
          <p:cNvPr name="TextBox 4" id="4"/>
          <p:cNvSpPr txBox="true"/>
          <p:nvPr/>
        </p:nvSpPr>
        <p:spPr>
          <a:xfrm rot="0">
            <a:off x="1006871" y="942975"/>
            <a:ext cx="16230600" cy="651099"/>
          </a:xfrm>
          <a:prstGeom prst="rect">
            <a:avLst/>
          </a:prstGeom>
        </p:spPr>
        <p:txBody>
          <a:bodyPr anchor="t" rtlCol="false" tIns="0" lIns="0" bIns="0" rIns="0">
            <a:spAutoFit/>
          </a:bodyPr>
          <a:lstStyle/>
          <a:p>
            <a:pPr algn="l">
              <a:lnSpc>
                <a:spcPts val="5200"/>
              </a:lnSpc>
              <a:spcBef>
                <a:spcPct val="0"/>
              </a:spcBef>
            </a:pPr>
            <a:r>
              <a:rPr lang="en-US" b="true" sz="3714" spc="843">
                <a:solidFill>
                  <a:srgbClr val="2B2C30"/>
                </a:solidFill>
                <a:latin typeface="Public Sans Bold"/>
                <a:ea typeface="Public Sans Bold"/>
                <a:cs typeface="Public Sans Bold"/>
                <a:sym typeface="Public Sans Bold"/>
              </a:rPr>
              <a:t>ARCHITECTURE &amp; USE OF TECHNOLOGY</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EFEEE7"/>
        </a:solidFill>
      </p:bgPr>
    </p:bg>
    <p:spTree>
      <p:nvGrpSpPr>
        <p:cNvPr id="1" name=""/>
        <p:cNvGrpSpPr/>
        <p:nvPr/>
      </p:nvGrpSpPr>
      <p:grpSpPr>
        <a:xfrm>
          <a:off x="0" y="0"/>
          <a:ext cx="0" cy="0"/>
          <a:chOff x="0" y="0"/>
          <a:chExt cx="0" cy="0"/>
        </a:xfrm>
      </p:grpSpPr>
      <p:sp>
        <p:nvSpPr>
          <p:cNvPr name="TextBox 2" id="2"/>
          <p:cNvSpPr txBox="true"/>
          <p:nvPr/>
        </p:nvSpPr>
        <p:spPr>
          <a:xfrm rot="0">
            <a:off x="7296731" y="4655857"/>
            <a:ext cx="21982538" cy="870511"/>
          </a:xfrm>
          <a:prstGeom prst="rect">
            <a:avLst/>
          </a:prstGeom>
        </p:spPr>
        <p:txBody>
          <a:bodyPr anchor="t" rtlCol="false" tIns="0" lIns="0" bIns="0" rIns="0">
            <a:spAutoFit/>
          </a:bodyPr>
          <a:lstStyle/>
          <a:p>
            <a:pPr algn="l">
              <a:lnSpc>
                <a:spcPts val="7043"/>
              </a:lnSpc>
              <a:spcBef>
                <a:spcPct val="0"/>
              </a:spcBef>
            </a:pPr>
            <a:r>
              <a:rPr lang="en-US" b="true" sz="5030" spc="1142">
                <a:solidFill>
                  <a:srgbClr val="2B2C30"/>
                </a:solidFill>
                <a:latin typeface="Public Sans Bold"/>
                <a:ea typeface="Public Sans Bold"/>
                <a:cs typeface="Public Sans Bold"/>
                <a:sym typeface="Public Sans Bold"/>
              </a:rPr>
              <a:t>DEMO</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2282772" y="1799270"/>
            <a:ext cx="10325426" cy="8221621"/>
          </a:xfrm>
          <a:custGeom>
            <a:avLst/>
            <a:gdLst/>
            <a:ahLst/>
            <a:cxnLst/>
            <a:rect r="r" b="b" t="t" l="l"/>
            <a:pathLst>
              <a:path h="8221621" w="10325426">
                <a:moveTo>
                  <a:pt x="0" y="0"/>
                </a:moveTo>
                <a:lnTo>
                  <a:pt x="10325427" y="0"/>
                </a:lnTo>
                <a:lnTo>
                  <a:pt x="10325427" y="8221621"/>
                </a:lnTo>
                <a:lnTo>
                  <a:pt x="0" y="8221621"/>
                </a:lnTo>
                <a:lnTo>
                  <a:pt x="0" y="0"/>
                </a:lnTo>
                <a:close/>
              </a:path>
            </a:pathLst>
          </a:custGeom>
          <a:blipFill>
            <a:blip r:embed="rId3"/>
            <a:stretch>
              <a:fillRect l="0" t="0" r="0" b="0"/>
            </a:stretch>
          </a:blipFill>
        </p:spPr>
      </p:sp>
      <p:sp>
        <p:nvSpPr>
          <p:cNvPr name="TextBox 4" id="4"/>
          <p:cNvSpPr txBox="true"/>
          <p:nvPr/>
        </p:nvSpPr>
        <p:spPr>
          <a:xfrm rot="0">
            <a:off x="1006871" y="942975"/>
            <a:ext cx="16230600" cy="651099"/>
          </a:xfrm>
          <a:prstGeom prst="rect">
            <a:avLst/>
          </a:prstGeom>
        </p:spPr>
        <p:txBody>
          <a:bodyPr anchor="t" rtlCol="false" tIns="0" lIns="0" bIns="0" rIns="0">
            <a:spAutoFit/>
          </a:bodyPr>
          <a:lstStyle/>
          <a:p>
            <a:pPr algn="l">
              <a:lnSpc>
                <a:spcPts val="5200"/>
              </a:lnSpc>
              <a:spcBef>
                <a:spcPct val="0"/>
              </a:spcBef>
            </a:pPr>
            <a:r>
              <a:rPr lang="en-US" b="true" sz="3714" spc="843">
                <a:solidFill>
                  <a:srgbClr val="2B2C30"/>
                </a:solidFill>
                <a:latin typeface="Public Sans Bold"/>
                <a:ea typeface="Public Sans Bold"/>
                <a:cs typeface="Public Sans Bold"/>
                <a:sym typeface="Public Sans Bold"/>
              </a:rPr>
              <a:t>STEP 1: SET YOUR BUDGET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DAGYOXGY0vE</dc:identifier>
  <dcterms:modified xsi:type="dcterms:W3CDTF">2011-08-01T06:04:30Z</dcterms:modified>
  <cp:revision>1</cp:revision>
  <dc:title>Cream Neutral Minimalist New Business Pitch Deck Presentation</dc:title>
</cp:coreProperties>
</file>

<file path=docProps/thumbnail.jpeg>
</file>